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pitchFamily="34" charset="0"/>
      <p:regular r:id="rId22"/>
    </p:embeddedFont>
    <p:embeddedFont>
      <p:font typeface="Arimo Bold" panose="020B0704020202020204" pitchFamily="34" charset="0"/>
      <p:regular r:id="rId23"/>
      <p:bold r:id="rId24"/>
    </p:embeddedFont>
    <p:embeddedFont>
      <p:font typeface="Calibri" panose="020F0502020204030204" pitchFamily="34" charset="0"/>
      <p:regular r:id="rId25"/>
      <p:bold r:id="rId26"/>
      <p:italic r:id="rId27"/>
      <p:boldItalic r:id="rId28"/>
    </p:embeddedFont>
    <p:embeddedFont>
      <p:font typeface="Montserrat" pitchFamily="2" charset="77"/>
      <p:regular r:id="rId29"/>
    </p:embeddedFont>
    <p:embeddedFont>
      <p:font typeface="Montserrat Semi-Bold Bold" pitchFamily="2" charset="77"/>
      <p:regular r:id="rId30"/>
      <p:bold r:id="rId31"/>
    </p:embeddedFont>
    <p:embeddedFont>
      <p:font typeface="Poppins Light" panose="020B0604020202020204" pitchFamily="34" charset="0"/>
      <p:regular r:id="rId32"/>
    </p:embeddedFont>
    <p:embeddedFont>
      <p:font typeface="Poppins Medium" panose="020B0604020202020204" pitchFamily="34" charset="0"/>
      <p:regular r:id="rId33"/>
    </p:embeddedFont>
    <p:embeddedFont>
      <p:font typeface="Poppins Medium Bold" panose="02000000000000000000" pitchFamily="2" charset="7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AA813-A93A-B946-9D90-AE1D6B6EC97E}"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24FF9-A4CD-5945-ACC1-44568BA5ED46}" type="slidenum">
              <a:rPr lang="en-US" smtClean="0"/>
              <a:t>‹#›</a:t>
            </a:fld>
            <a:endParaRPr lang="en-US"/>
          </a:p>
        </p:txBody>
      </p:sp>
    </p:spTree>
    <p:extLst>
      <p:ext uri="{BB962C8B-B14F-4D97-AF65-F5344CB8AC3E}">
        <p14:creationId xmlns:p14="http://schemas.microsoft.com/office/powerpoint/2010/main" val="1804156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D24FF9-A4CD-5945-ACC1-44568BA5ED46}" type="slidenum">
              <a:rPr lang="en-US" smtClean="0"/>
              <a:t>10</a:t>
            </a:fld>
            <a:endParaRPr lang="en-US"/>
          </a:p>
        </p:txBody>
      </p:sp>
    </p:spTree>
    <p:extLst>
      <p:ext uri="{BB962C8B-B14F-4D97-AF65-F5344CB8AC3E}">
        <p14:creationId xmlns:p14="http://schemas.microsoft.com/office/powerpoint/2010/main" val="404173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nbviewer.org/github/ORE93/Project_1/blob/main/Plots%20%28HTML%29/ark_daily_returns.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nbviewer.org/github/ORE93/Project_1/blob/main/Plots%20%28HTML%29/twenty_one_day_rolling.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sp>
        <p:nvSpPr>
          <p:cNvPr id="2" name="TextBox 2"/>
          <p:cNvSpPr txBox="1"/>
          <p:nvPr/>
        </p:nvSpPr>
        <p:spPr>
          <a:xfrm>
            <a:off x="4283460" y="3099040"/>
            <a:ext cx="7754702" cy="3768485"/>
          </a:xfrm>
          <a:prstGeom prst="rect">
            <a:avLst/>
          </a:prstGeom>
        </p:spPr>
        <p:txBody>
          <a:bodyPr lIns="0" tIns="0" rIns="0" bIns="0" rtlCol="0" anchor="t">
            <a:spAutoFit/>
          </a:bodyPr>
          <a:lstStyle/>
          <a:p>
            <a:pPr>
              <a:lnSpc>
                <a:spcPts val="14480"/>
              </a:lnSpc>
            </a:pPr>
            <a:r>
              <a:rPr lang="en-US" sz="14928">
                <a:solidFill>
                  <a:srgbClr val="FFFFFF"/>
                </a:solidFill>
                <a:latin typeface="Poppins Medium Bold"/>
              </a:rPr>
              <a:t>ARK</a:t>
            </a:r>
          </a:p>
          <a:p>
            <a:pPr>
              <a:lnSpc>
                <a:spcPts val="14480"/>
              </a:lnSpc>
            </a:pPr>
            <a:r>
              <a:rPr lang="en-US" sz="14928">
                <a:solidFill>
                  <a:srgbClr val="FFFFFF"/>
                </a:solidFill>
                <a:latin typeface="Poppins Medium Bold"/>
              </a:rPr>
              <a:t>INVEST</a:t>
            </a:r>
          </a:p>
        </p:txBody>
      </p:sp>
      <p:grpSp>
        <p:nvGrpSpPr>
          <p:cNvPr id="3" name="Group 3"/>
          <p:cNvGrpSpPr>
            <a:grpSpLocks noChangeAspect="1"/>
          </p:cNvGrpSpPr>
          <p:nvPr/>
        </p:nvGrpSpPr>
        <p:grpSpPr>
          <a:xfrm>
            <a:off x="2079902" y="2883950"/>
            <a:ext cx="1355487" cy="1355487"/>
            <a:chOff x="0" y="0"/>
            <a:chExt cx="14400530" cy="14400530"/>
          </a:xfrm>
        </p:grpSpPr>
        <p:sp>
          <p:nvSpPr>
            <p:cNvPr id="4" name="Freeform 4"/>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264FF"/>
            </a:solidFill>
          </p:spPr>
        </p:sp>
      </p:grpSp>
      <p:grpSp>
        <p:nvGrpSpPr>
          <p:cNvPr id="5" name="Group 5"/>
          <p:cNvGrpSpPr>
            <a:grpSpLocks noChangeAspect="1"/>
          </p:cNvGrpSpPr>
          <p:nvPr/>
        </p:nvGrpSpPr>
        <p:grpSpPr>
          <a:xfrm>
            <a:off x="2079902" y="4818781"/>
            <a:ext cx="1355487" cy="1355487"/>
            <a:chOff x="0" y="0"/>
            <a:chExt cx="14400530" cy="14400530"/>
          </a:xfrm>
        </p:grpSpPr>
        <p:sp>
          <p:nvSpPr>
            <p:cNvPr id="6" name="Freeform 6"/>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8D996"/>
            </a:solidFill>
          </p:spPr>
        </p:sp>
      </p:grpSp>
      <p:pic>
        <p:nvPicPr>
          <p:cNvPr id="7" name="Picture 7"/>
          <p:cNvPicPr>
            <a:picLocks noChangeAspect="1"/>
          </p:cNvPicPr>
          <p:nvPr/>
        </p:nvPicPr>
        <p:blipFill>
          <a:blip r:embed="rId2"/>
          <a:srcRect l="2603" t="6062" r="13091" b="6062"/>
          <a:stretch>
            <a:fillRect/>
          </a:stretch>
        </p:blipFill>
        <p:spPr>
          <a:xfrm>
            <a:off x="11926934" y="0"/>
            <a:ext cx="6579351" cy="10287000"/>
          </a:xfrm>
          <a:prstGeom prst="rect">
            <a:avLst/>
          </a:prstGeom>
        </p:spPr>
      </p:pic>
      <p:sp>
        <p:nvSpPr>
          <p:cNvPr id="8" name="TextBox 8"/>
          <p:cNvSpPr txBox="1"/>
          <p:nvPr/>
        </p:nvSpPr>
        <p:spPr>
          <a:xfrm>
            <a:off x="2079902" y="6998297"/>
            <a:ext cx="9469669" cy="358140"/>
          </a:xfrm>
          <a:prstGeom prst="rect">
            <a:avLst/>
          </a:prstGeom>
        </p:spPr>
        <p:txBody>
          <a:bodyPr lIns="0" tIns="0" rIns="0" bIns="0" rtlCol="0" anchor="t">
            <a:spAutoFit/>
          </a:bodyPr>
          <a:lstStyle/>
          <a:p>
            <a:pPr>
              <a:lnSpc>
                <a:spcPts val="2980"/>
              </a:lnSpc>
            </a:pPr>
            <a:r>
              <a:rPr lang="en-US" sz="2129">
                <a:solidFill>
                  <a:srgbClr val="FFFFFF"/>
                </a:solidFill>
                <a:latin typeface="Poppins Light"/>
              </a:rPr>
              <a:t>This project is a quantitative analysis of 5 of the 6 ARK ETFs. </a:t>
            </a:r>
          </a:p>
        </p:txBody>
      </p:sp>
      <p:sp>
        <p:nvSpPr>
          <p:cNvPr id="9" name="TextBox 9"/>
          <p:cNvSpPr txBox="1"/>
          <p:nvPr/>
        </p:nvSpPr>
        <p:spPr>
          <a:xfrm>
            <a:off x="2079902" y="496635"/>
            <a:ext cx="2486289" cy="281786"/>
          </a:xfrm>
          <a:prstGeom prst="rect">
            <a:avLst/>
          </a:prstGeom>
        </p:spPr>
        <p:txBody>
          <a:bodyPr lIns="0" tIns="0" rIns="0" bIns="0" rtlCol="0" anchor="t">
            <a:spAutoFit/>
          </a:bodyPr>
          <a:lstStyle/>
          <a:p>
            <a:pPr>
              <a:lnSpc>
                <a:spcPts val="2318"/>
              </a:lnSpc>
            </a:pPr>
            <a:r>
              <a:rPr lang="en-US" sz="1656">
                <a:solidFill>
                  <a:srgbClr val="FFFFFF"/>
                </a:solidFill>
                <a:latin typeface="Poppins Light"/>
              </a:rPr>
              <a:t>SMU FinTech Bootcamp</a:t>
            </a:r>
          </a:p>
        </p:txBody>
      </p:sp>
      <p:sp>
        <p:nvSpPr>
          <p:cNvPr id="10" name="TextBox 10"/>
          <p:cNvSpPr txBox="1"/>
          <p:nvPr/>
        </p:nvSpPr>
        <p:spPr>
          <a:xfrm>
            <a:off x="6814737" y="496635"/>
            <a:ext cx="3730080" cy="281786"/>
          </a:xfrm>
          <a:prstGeom prst="rect">
            <a:avLst/>
          </a:prstGeom>
        </p:spPr>
        <p:txBody>
          <a:bodyPr lIns="0" tIns="0" rIns="0" bIns="0" rtlCol="0" anchor="t">
            <a:spAutoFit/>
          </a:bodyPr>
          <a:lstStyle/>
          <a:p>
            <a:pPr>
              <a:lnSpc>
                <a:spcPts val="2318"/>
              </a:lnSpc>
            </a:pPr>
            <a:r>
              <a:rPr lang="en-US" sz="1656">
                <a:solidFill>
                  <a:srgbClr val="FFFFFF"/>
                </a:solidFill>
                <a:latin typeface="Poppins Light"/>
              </a:rPr>
              <a:t>Feb.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78360"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3"/>
          <a:srcRect t="36504" b="36504"/>
          <a:stretch>
            <a:fillRect/>
          </a:stretch>
        </p:blipFill>
        <p:spPr>
          <a:xfrm>
            <a:off x="774349" y="8333790"/>
            <a:ext cx="17513651" cy="3151399"/>
          </a:xfrm>
          <a:prstGeom prst="rect">
            <a:avLst/>
          </a:prstGeom>
        </p:spPr>
      </p:pic>
      <p:grpSp>
        <p:nvGrpSpPr>
          <p:cNvPr id="9" name="Group 9"/>
          <p:cNvGrpSpPr/>
          <p:nvPr/>
        </p:nvGrpSpPr>
        <p:grpSpPr>
          <a:xfrm>
            <a:off x="5177117" y="3044956"/>
            <a:ext cx="418678" cy="418678"/>
            <a:chOff x="0" y="0"/>
            <a:chExt cx="1913890" cy="1913890"/>
          </a:xfrm>
        </p:grpSpPr>
        <p:sp>
          <p:nvSpPr>
            <p:cNvPr id="10" name="Freeform 1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45454"/>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3731" y="3122728"/>
            <a:ext cx="285449" cy="263133"/>
          </a:xfrm>
          <a:prstGeom prst="rect">
            <a:avLst/>
          </a:prstGeom>
        </p:spPr>
      </p:pic>
      <p:sp>
        <p:nvSpPr>
          <p:cNvPr id="12" name="TextBox 12"/>
          <p:cNvSpPr txBox="1"/>
          <p:nvPr/>
        </p:nvSpPr>
        <p:spPr>
          <a:xfrm>
            <a:off x="1655502" y="1041879"/>
            <a:ext cx="7831797" cy="1469451"/>
          </a:xfrm>
          <a:prstGeom prst="rect">
            <a:avLst/>
          </a:prstGeom>
        </p:spPr>
        <p:txBody>
          <a:bodyPr lIns="0" tIns="0" rIns="0" bIns="0" rtlCol="0" anchor="t">
            <a:spAutoFit/>
          </a:bodyPr>
          <a:lstStyle/>
          <a:p>
            <a:pPr>
              <a:lnSpc>
                <a:spcPts val="11927"/>
              </a:lnSpc>
            </a:pPr>
            <a:r>
              <a:rPr lang="en-US" sz="8519">
                <a:solidFill>
                  <a:srgbClr val="545454"/>
                </a:solidFill>
                <a:latin typeface="Poppins Medium Bold"/>
              </a:rPr>
              <a:t>Risk Analysis</a:t>
            </a:r>
          </a:p>
        </p:txBody>
      </p:sp>
      <p:sp>
        <p:nvSpPr>
          <p:cNvPr id="13" name="TextBox 13"/>
          <p:cNvSpPr txBox="1"/>
          <p:nvPr/>
        </p:nvSpPr>
        <p:spPr>
          <a:xfrm>
            <a:off x="5956162" y="3047521"/>
            <a:ext cx="7917101" cy="405699"/>
          </a:xfrm>
          <a:prstGeom prst="rect">
            <a:avLst/>
          </a:prstGeom>
        </p:spPr>
        <p:txBody>
          <a:bodyPr lIns="0" tIns="0" rIns="0" bIns="0" rtlCol="0" anchor="t">
            <a:spAutoFit/>
          </a:bodyPr>
          <a:lstStyle/>
          <a:p>
            <a:pPr>
              <a:lnSpc>
                <a:spcPts val="3359"/>
              </a:lnSpc>
            </a:pPr>
            <a:r>
              <a:rPr lang="en-US" sz="2400">
                <a:solidFill>
                  <a:srgbClr val="2E2E2E"/>
                </a:solidFill>
                <a:latin typeface="Poppins Medium"/>
              </a:rPr>
              <a:t>Which portfolios pose more risk than the S&amp;P 500?</a:t>
            </a:r>
          </a:p>
        </p:txBody>
      </p:sp>
      <p:sp>
        <p:nvSpPr>
          <p:cNvPr id="14" name="TextBox 14"/>
          <p:cNvSpPr txBox="1"/>
          <p:nvPr/>
        </p:nvSpPr>
        <p:spPr>
          <a:xfrm>
            <a:off x="5958841" y="4477410"/>
            <a:ext cx="7914423" cy="824733"/>
          </a:xfrm>
          <a:prstGeom prst="rect">
            <a:avLst/>
          </a:prstGeom>
        </p:spPr>
        <p:txBody>
          <a:bodyPr lIns="0" tIns="0" rIns="0" bIns="0" rtlCol="0" anchor="t">
            <a:spAutoFit/>
          </a:bodyPr>
          <a:lstStyle/>
          <a:p>
            <a:pPr>
              <a:lnSpc>
                <a:spcPts val="3359"/>
              </a:lnSpc>
            </a:pPr>
            <a:r>
              <a:rPr lang="en-US" sz="2400">
                <a:solidFill>
                  <a:srgbClr val="2E2E2E"/>
                </a:solidFill>
                <a:latin typeface="Poppins Medium"/>
              </a:rPr>
              <a:t>Does the risk of each portfolio increase at the same time that the risk of the S&amp;P 500 increases?</a:t>
            </a:r>
          </a:p>
        </p:txBody>
      </p:sp>
      <p:sp>
        <p:nvSpPr>
          <p:cNvPr id="15" name="TextBox 15"/>
          <p:cNvSpPr txBox="1"/>
          <p:nvPr/>
        </p:nvSpPr>
        <p:spPr>
          <a:xfrm>
            <a:off x="5958841" y="6173338"/>
            <a:ext cx="7914423" cy="824733"/>
          </a:xfrm>
          <a:prstGeom prst="rect">
            <a:avLst/>
          </a:prstGeom>
        </p:spPr>
        <p:txBody>
          <a:bodyPr lIns="0" tIns="0" rIns="0" bIns="0" rtlCol="0" anchor="t">
            <a:spAutoFit/>
          </a:bodyPr>
          <a:lstStyle/>
          <a:p>
            <a:pPr>
              <a:lnSpc>
                <a:spcPts val="3359"/>
              </a:lnSpc>
            </a:pPr>
            <a:r>
              <a:rPr lang="en-US" sz="2400">
                <a:solidFill>
                  <a:srgbClr val="2E2E2E"/>
                </a:solidFill>
                <a:latin typeface="Poppins Medium"/>
              </a:rPr>
              <a:t>Which portfolio poses the most risk?</a:t>
            </a:r>
          </a:p>
          <a:p>
            <a:pPr>
              <a:lnSpc>
                <a:spcPts val="3359"/>
              </a:lnSpc>
            </a:pPr>
            <a:r>
              <a:rPr lang="en-US" sz="2400">
                <a:solidFill>
                  <a:srgbClr val="2E2E2E"/>
                </a:solidFill>
                <a:latin typeface="Poppins Medium"/>
              </a:rPr>
              <a:t>Does this change over time?</a:t>
            </a:r>
          </a:p>
        </p:txBody>
      </p:sp>
      <p:grpSp>
        <p:nvGrpSpPr>
          <p:cNvPr id="16" name="Group 16"/>
          <p:cNvGrpSpPr/>
          <p:nvPr/>
        </p:nvGrpSpPr>
        <p:grpSpPr>
          <a:xfrm>
            <a:off x="5177117" y="4561561"/>
            <a:ext cx="418678" cy="418678"/>
            <a:chOff x="0" y="0"/>
            <a:chExt cx="1913890" cy="1913890"/>
          </a:xfrm>
        </p:grpSpPr>
        <p:sp>
          <p:nvSpPr>
            <p:cNvPr id="17" name="Freeform 1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45454"/>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3731" y="4639334"/>
            <a:ext cx="285449" cy="263133"/>
          </a:xfrm>
          <a:prstGeom prst="rect">
            <a:avLst/>
          </a:prstGeom>
        </p:spPr>
      </p:pic>
      <p:grpSp>
        <p:nvGrpSpPr>
          <p:cNvPr id="19" name="Group 19"/>
          <p:cNvGrpSpPr/>
          <p:nvPr/>
        </p:nvGrpSpPr>
        <p:grpSpPr>
          <a:xfrm>
            <a:off x="5177117" y="6170405"/>
            <a:ext cx="418678" cy="418678"/>
            <a:chOff x="0" y="0"/>
            <a:chExt cx="1913890" cy="1913890"/>
          </a:xfrm>
        </p:grpSpPr>
        <p:sp>
          <p:nvSpPr>
            <p:cNvPr id="20" name="Freeform 2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45454"/>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43731" y="6248178"/>
            <a:ext cx="285449" cy="263133"/>
          </a:xfrm>
          <a:prstGeom prst="rect">
            <a:avLst/>
          </a:prstGeom>
        </p:spPr>
      </p:pic>
      <p:sp>
        <p:nvSpPr>
          <p:cNvPr id="22" name="TextBox 22"/>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2157" y="2365563"/>
            <a:ext cx="10842163" cy="6105296"/>
          </a:xfrm>
          <a:prstGeom prst="rect">
            <a:avLst/>
          </a:prstGeom>
        </p:spPr>
      </p:pic>
      <p:grpSp>
        <p:nvGrpSpPr>
          <p:cNvPr id="3" name="Group 3"/>
          <p:cNvGrpSpPr/>
          <p:nvPr/>
        </p:nvGrpSpPr>
        <p:grpSpPr>
          <a:xfrm>
            <a:off x="0" y="0"/>
            <a:ext cx="785252" cy="10287000"/>
            <a:chOff x="0" y="0"/>
            <a:chExt cx="624571" cy="3479800"/>
          </a:xfrm>
        </p:grpSpPr>
        <p:sp>
          <p:nvSpPr>
            <p:cNvPr id="4" name="Freeform 4"/>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5" name="Group 5"/>
          <p:cNvGrpSpPr/>
          <p:nvPr/>
        </p:nvGrpSpPr>
        <p:grpSpPr>
          <a:xfrm>
            <a:off x="254770" y="9644680"/>
            <a:ext cx="264809" cy="26480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7" name="Group 7"/>
          <p:cNvGrpSpPr/>
          <p:nvPr/>
        </p:nvGrpSpPr>
        <p:grpSpPr>
          <a:xfrm>
            <a:off x="254770" y="9201150"/>
            <a:ext cx="264809" cy="2648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TextBox 9"/>
          <p:cNvSpPr txBox="1"/>
          <p:nvPr/>
        </p:nvSpPr>
        <p:spPr>
          <a:xfrm>
            <a:off x="11974011" y="1985845"/>
            <a:ext cx="4938264" cy="630792"/>
          </a:xfrm>
          <a:prstGeom prst="rect">
            <a:avLst/>
          </a:prstGeom>
        </p:spPr>
        <p:txBody>
          <a:bodyPr lIns="0" tIns="0" rIns="0" bIns="0" rtlCol="0" anchor="t">
            <a:spAutoFit/>
          </a:bodyPr>
          <a:lstStyle/>
          <a:p>
            <a:pPr>
              <a:lnSpc>
                <a:spcPts val="2562"/>
              </a:lnSpc>
            </a:pPr>
            <a:r>
              <a:rPr lang="en-US" sz="1830">
                <a:solidFill>
                  <a:srgbClr val="444851"/>
                </a:solidFill>
                <a:latin typeface="Poppins Light"/>
              </a:rPr>
              <a:t>Which portfolios pose more risk than the S&amp;P 500?</a:t>
            </a:r>
          </a:p>
        </p:txBody>
      </p:sp>
      <p:sp>
        <p:nvSpPr>
          <p:cNvPr id="10" name="TextBox 10"/>
          <p:cNvSpPr txBox="1"/>
          <p:nvPr/>
        </p:nvSpPr>
        <p:spPr>
          <a:xfrm>
            <a:off x="11957468" y="2770506"/>
            <a:ext cx="5714131" cy="1098987"/>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All of the five ETFs pose more risk than the SPY.</a:t>
            </a:r>
          </a:p>
          <a:p>
            <a:pPr>
              <a:lnSpc>
                <a:spcPts val="2940"/>
              </a:lnSpc>
            </a:pPr>
            <a:endParaRPr lang="en-US" sz="2100">
              <a:solidFill>
                <a:srgbClr val="2E2E2E"/>
              </a:solidFill>
              <a:latin typeface="Poppins Medium Bold"/>
            </a:endParaRPr>
          </a:p>
        </p:txBody>
      </p:sp>
      <p:sp>
        <p:nvSpPr>
          <p:cNvPr id="11" name="TextBox 11"/>
          <p:cNvSpPr txBox="1"/>
          <p:nvPr/>
        </p:nvSpPr>
        <p:spPr>
          <a:xfrm>
            <a:off x="1028700" y="904875"/>
            <a:ext cx="8449204" cy="1062482"/>
          </a:xfrm>
          <a:prstGeom prst="rect">
            <a:avLst/>
          </a:prstGeom>
        </p:spPr>
        <p:txBody>
          <a:bodyPr lIns="0" tIns="0" rIns="0" bIns="0" rtlCol="0" anchor="t">
            <a:spAutoFit/>
          </a:bodyPr>
          <a:lstStyle/>
          <a:p>
            <a:pPr>
              <a:lnSpc>
                <a:spcPts val="8637"/>
              </a:lnSpc>
            </a:pPr>
            <a:r>
              <a:rPr lang="en-US" sz="6169">
                <a:solidFill>
                  <a:srgbClr val="545454"/>
                </a:solidFill>
                <a:latin typeface="Poppins Medium Bold"/>
              </a:rPr>
              <a:t>Risk Analysis</a:t>
            </a:r>
          </a:p>
        </p:txBody>
      </p:sp>
      <p:sp>
        <p:nvSpPr>
          <p:cNvPr id="12" name="TextBox 12"/>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
        <p:nvSpPr>
          <p:cNvPr id="13" name="TextBox 13"/>
          <p:cNvSpPr txBox="1"/>
          <p:nvPr/>
        </p:nvSpPr>
        <p:spPr>
          <a:xfrm>
            <a:off x="11957468" y="3831392"/>
            <a:ext cx="4938264" cy="950385"/>
          </a:xfrm>
          <a:prstGeom prst="rect">
            <a:avLst/>
          </a:prstGeom>
        </p:spPr>
        <p:txBody>
          <a:bodyPr lIns="0" tIns="0" rIns="0" bIns="0" rtlCol="0" anchor="t">
            <a:spAutoFit/>
          </a:bodyPr>
          <a:lstStyle/>
          <a:p>
            <a:pPr>
              <a:lnSpc>
                <a:spcPts val="2562"/>
              </a:lnSpc>
            </a:pPr>
            <a:r>
              <a:rPr lang="en-US" sz="1830">
                <a:solidFill>
                  <a:srgbClr val="444851"/>
                </a:solidFill>
                <a:latin typeface="Poppins Light"/>
              </a:rPr>
              <a:t>Does the risk of each portfolio increase at the same time that the risk of the S&amp;P 500 increases?</a:t>
            </a:r>
          </a:p>
        </p:txBody>
      </p:sp>
      <p:sp>
        <p:nvSpPr>
          <p:cNvPr id="14" name="TextBox 14"/>
          <p:cNvSpPr txBox="1"/>
          <p:nvPr/>
        </p:nvSpPr>
        <p:spPr>
          <a:xfrm>
            <a:off x="11957468" y="4893330"/>
            <a:ext cx="5714131" cy="1470395"/>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Yes, all five ETFs follow the SPY, the correlation between the 5 ETFs and the SPY is very obvious as you see from the chart.</a:t>
            </a:r>
          </a:p>
        </p:txBody>
      </p:sp>
      <p:sp>
        <p:nvSpPr>
          <p:cNvPr id="15" name="TextBox 15"/>
          <p:cNvSpPr txBox="1"/>
          <p:nvPr/>
        </p:nvSpPr>
        <p:spPr>
          <a:xfrm>
            <a:off x="11974011" y="6697034"/>
            <a:ext cx="4938264" cy="630792"/>
          </a:xfrm>
          <a:prstGeom prst="rect">
            <a:avLst/>
          </a:prstGeom>
        </p:spPr>
        <p:txBody>
          <a:bodyPr lIns="0" tIns="0" rIns="0" bIns="0" rtlCol="0" anchor="t">
            <a:spAutoFit/>
          </a:bodyPr>
          <a:lstStyle/>
          <a:p>
            <a:pPr>
              <a:lnSpc>
                <a:spcPts val="2562"/>
              </a:lnSpc>
            </a:pPr>
            <a:r>
              <a:rPr lang="en-US" sz="1830">
                <a:solidFill>
                  <a:srgbClr val="444851"/>
                </a:solidFill>
                <a:latin typeface="Poppins Light"/>
              </a:rPr>
              <a:t>Which portfolio poses the most risk? Does this change over time?</a:t>
            </a:r>
          </a:p>
        </p:txBody>
      </p:sp>
      <p:sp>
        <p:nvSpPr>
          <p:cNvPr id="16" name="TextBox 16"/>
          <p:cNvSpPr txBox="1"/>
          <p:nvPr/>
        </p:nvSpPr>
        <p:spPr>
          <a:xfrm>
            <a:off x="11974011" y="7471318"/>
            <a:ext cx="5714131" cy="1470395"/>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ARKK poses a riskier investment, it topped thrice in three-year chart shown above.</a:t>
            </a:r>
          </a:p>
          <a:p>
            <a:pPr>
              <a:lnSpc>
                <a:spcPts val="2940"/>
              </a:lnSpc>
            </a:pPr>
            <a:endParaRPr lang="en-US" sz="2100">
              <a:solidFill>
                <a:srgbClr val="2E2E2E"/>
              </a:solidFill>
              <a:latin typeface="Poppins Medium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8" name="TextBox 8"/>
          <p:cNvSpPr txBox="1"/>
          <p:nvPr/>
        </p:nvSpPr>
        <p:spPr>
          <a:xfrm>
            <a:off x="1850557" y="1833058"/>
            <a:ext cx="7293443" cy="2181116"/>
          </a:xfrm>
          <a:prstGeom prst="rect">
            <a:avLst/>
          </a:prstGeom>
        </p:spPr>
        <p:txBody>
          <a:bodyPr lIns="0" tIns="0" rIns="0" bIns="0" rtlCol="0" anchor="t">
            <a:spAutoFit/>
          </a:bodyPr>
          <a:lstStyle/>
          <a:p>
            <a:pPr>
              <a:lnSpc>
                <a:spcPts val="8349"/>
              </a:lnSpc>
            </a:pPr>
            <a:r>
              <a:rPr lang="en-US" sz="8519">
                <a:solidFill>
                  <a:srgbClr val="545454"/>
                </a:solidFill>
                <a:latin typeface="Poppins Medium Bold"/>
              </a:rPr>
              <a:t>Risk-Return</a:t>
            </a:r>
          </a:p>
          <a:p>
            <a:pPr>
              <a:lnSpc>
                <a:spcPts val="8349"/>
              </a:lnSpc>
            </a:pPr>
            <a:r>
              <a:rPr lang="en-US" sz="8519">
                <a:solidFill>
                  <a:srgbClr val="545454"/>
                </a:solidFill>
                <a:latin typeface="Poppins Medium Bold"/>
              </a:rPr>
              <a:t>Profile</a:t>
            </a:r>
          </a:p>
        </p:txBody>
      </p:sp>
      <p:sp>
        <p:nvSpPr>
          <p:cNvPr id="9" name="TextBox 9"/>
          <p:cNvSpPr txBox="1"/>
          <p:nvPr/>
        </p:nvSpPr>
        <p:spPr>
          <a:xfrm>
            <a:off x="1850557" y="5105400"/>
            <a:ext cx="8860063" cy="1211462"/>
          </a:xfrm>
          <a:prstGeom prst="rect">
            <a:avLst/>
          </a:prstGeom>
        </p:spPr>
        <p:txBody>
          <a:bodyPr lIns="0" tIns="0" rIns="0" bIns="0" rtlCol="0" anchor="t">
            <a:spAutoFit/>
          </a:bodyPr>
          <a:lstStyle/>
          <a:p>
            <a:pPr>
              <a:lnSpc>
                <a:spcPts val="3276"/>
              </a:lnSpc>
              <a:spcBef>
                <a:spcPct val="0"/>
              </a:spcBef>
            </a:pPr>
            <a:r>
              <a:rPr lang="en-US" sz="2340">
                <a:solidFill>
                  <a:srgbClr val="444851"/>
                </a:solidFill>
                <a:latin typeface="Poppins Light"/>
              </a:rPr>
              <a:t>Which of the four portfolios offers the best risk-return profile? </a:t>
            </a:r>
          </a:p>
          <a:p>
            <a:pPr>
              <a:lnSpc>
                <a:spcPts val="3276"/>
              </a:lnSpc>
              <a:spcBef>
                <a:spcPct val="0"/>
              </a:spcBef>
            </a:pPr>
            <a:endParaRPr lang="en-US" sz="2340">
              <a:solidFill>
                <a:srgbClr val="444851"/>
              </a:solidFill>
              <a:latin typeface="Poppins Light"/>
            </a:endParaRPr>
          </a:p>
          <a:p>
            <a:pPr>
              <a:lnSpc>
                <a:spcPts val="3276"/>
              </a:lnSpc>
              <a:spcBef>
                <a:spcPct val="0"/>
              </a:spcBef>
            </a:pPr>
            <a:r>
              <a:rPr lang="en-US" sz="2340">
                <a:solidFill>
                  <a:srgbClr val="444851"/>
                </a:solidFill>
                <a:latin typeface="Poppins Light"/>
              </a:rPr>
              <a:t>Which offers the worst?</a:t>
            </a:r>
          </a:p>
        </p:txBody>
      </p:sp>
      <p:sp>
        <p:nvSpPr>
          <p:cNvPr id="10" name="TextBox 10"/>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pic>
        <p:nvPicPr>
          <p:cNvPr id="11" name="Picture 11"/>
          <p:cNvPicPr>
            <a:picLocks noChangeAspect="1"/>
          </p:cNvPicPr>
          <p:nvPr/>
        </p:nvPicPr>
        <p:blipFill>
          <a:blip r:embed="rId2"/>
          <a:srcRect l="29935" r="29935"/>
          <a:stretch>
            <a:fillRect/>
          </a:stretch>
        </p:blipFill>
        <p:spPr>
          <a:xfrm>
            <a:off x="12671225" y="-103503"/>
            <a:ext cx="6254453" cy="103905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028384"/>
            <a:ext cx="5553522" cy="1442695"/>
            <a:chOff x="0" y="0"/>
            <a:chExt cx="2624026" cy="681670"/>
          </a:xfrm>
        </p:grpSpPr>
        <p:sp>
          <p:nvSpPr>
            <p:cNvPr id="3" name="Freeform 3"/>
            <p:cNvSpPr/>
            <p:nvPr/>
          </p:nvSpPr>
          <p:spPr>
            <a:xfrm>
              <a:off x="0" y="0"/>
              <a:ext cx="2624026" cy="681670"/>
            </a:xfrm>
            <a:custGeom>
              <a:avLst/>
              <a:gdLst/>
              <a:ahLst/>
              <a:cxnLst/>
              <a:rect l="l" t="t" r="r" b="b"/>
              <a:pathLst>
                <a:path w="2624026" h="681670">
                  <a:moveTo>
                    <a:pt x="2499566" y="681670"/>
                  </a:moveTo>
                  <a:lnTo>
                    <a:pt x="124460" y="681670"/>
                  </a:lnTo>
                  <a:cubicBezTo>
                    <a:pt x="55880" y="681670"/>
                    <a:pt x="0" y="625790"/>
                    <a:pt x="0" y="557210"/>
                  </a:cubicBezTo>
                  <a:lnTo>
                    <a:pt x="0" y="124460"/>
                  </a:lnTo>
                  <a:cubicBezTo>
                    <a:pt x="0" y="55880"/>
                    <a:pt x="55880" y="0"/>
                    <a:pt x="124460" y="0"/>
                  </a:cubicBezTo>
                  <a:lnTo>
                    <a:pt x="2499566" y="0"/>
                  </a:lnTo>
                  <a:cubicBezTo>
                    <a:pt x="2568146" y="0"/>
                    <a:pt x="2624026" y="55880"/>
                    <a:pt x="2624026" y="124460"/>
                  </a:cubicBezTo>
                  <a:lnTo>
                    <a:pt x="2624026" y="557210"/>
                  </a:lnTo>
                  <a:cubicBezTo>
                    <a:pt x="2624026" y="625790"/>
                    <a:pt x="2568146" y="681670"/>
                    <a:pt x="2499566" y="681670"/>
                  </a:cubicBezTo>
                  <a:close/>
                </a:path>
              </a:pathLst>
            </a:custGeom>
            <a:solidFill>
              <a:srgbClr val="545454"/>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1960" y="5461629"/>
            <a:ext cx="687447" cy="576205"/>
          </a:xfrm>
          <a:prstGeom prst="rect">
            <a:avLst/>
          </a:prstGeom>
        </p:spPr>
      </p:pic>
      <p:grpSp>
        <p:nvGrpSpPr>
          <p:cNvPr id="5" name="Group 5"/>
          <p:cNvGrpSpPr/>
          <p:nvPr/>
        </p:nvGrpSpPr>
        <p:grpSpPr>
          <a:xfrm>
            <a:off x="-1" y="0"/>
            <a:ext cx="774349" cy="10287000"/>
            <a:chOff x="0" y="0"/>
            <a:chExt cx="624571" cy="3479800"/>
          </a:xfrm>
        </p:grpSpPr>
        <p:sp>
          <p:nvSpPr>
            <p:cNvPr id="6" name="Freeform 6"/>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7" name="Group 7"/>
          <p:cNvGrpSpPr/>
          <p:nvPr/>
        </p:nvGrpSpPr>
        <p:grpSpPr>
          <a:xfrm>
            <a:off x="254770" y="9644680"/>
            <a:ext cx="264809" cy="2648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254770" y="9201150"/>
            <a:ext cx="264809" cy="26480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4"/>
          <a:srcRect/>
          <a:stretch>
            <a:fillRect/>
          </a:stretch>
        </p:blipFill>
        <p:spPr>
          <a:xfrm>
            <a:off x="6762226" y="2430717"/>
            <a:ext cx="10497074" cy="6902838"/>
          </a:xfrm>
          <a:prstGeom prst="rect">
            <a:avLst/>
          </a:prstGeom>
        </p:spPr>
      </p:pic>
      <p:sp>
        <p:nvSpPr>
          <p:cNvPr id="12" name="TextBox 12"/>
          <p:cNvSpPr txBox="1"/>
          <p:nvPr/>
        </p:nvSpPr>
        <p:spPr>
          <a:xfrm>
            <a:off x="1028700" y="904875"/>
            <a:ext cx="10835936" cy="2157857"/>
          </a:xfrm>
          <a:prstGeom prst="rect">
            <a:avLst/>
          </a:prstGeom>
        </p:spPr>
        <p:txBody>
          <a:bodyPr lIns="0" tIns="0" rIns="0" bIns="0" rtlCol="0" anchor="t">
            <a:spAutoFit/>
          </a:bodyPr>
          <a:lstStyle/>
          <a:p>
            <a:pPr>
              <a:lnSpc>
                <a:spcPts val="8637"/>
              </a:lnSpc>
            </a:pPr>
            <a:r>
              <a:rPr lang="en-US" sz="6169">
                <a:solidFill>
                  <a:srgbClr val="545454"/>
                </a:solidFill>
                <a:latin typeface="Poppins Medium Bold"/>
              </a:rPr>
              <a:t>Risk-Return </a:t>
            </a:r>
            <a:r>
              <a:rPr lang="en-US" sz="6169">
                <a:solidFill>
                  <a:srgbClr val="545454"/>
                </a:solidFill>
                <a:latin typeface="Arimo Bold"/>
              </a:rPr>
              <a:t>Profile</a:t>
            </a:r>
          </a:p>
          <a:p>
            <a:pPr>
              <a:lnSpc>
                <a:spcPts val="8637"/>
              </a:lnSpc>
            </a:pPr>
            <a:endParaRPr lang="en-US" sz="6169">
              <a:solidFill>
                <a:srgbClr val="545454"/>
              </a:solidFill>
              <a:latin typeface="Arimo Bold"/>
            </a:endParaRPr>
          </a:p>
        </p:txBody>
      </p:sp>
      <p:sp>
        <p:nvSpPr>
          <p:cNvPr id="13" name="TextBox 13"/>
          <p:cNvSpPr txBox="1"/>
          <p:nvPr/>
        </p:nvSpPr>
        <p:spPr>
          <a:xfrm>
            <a:off x="2150733" y="5423529"/>
            <a:ext cx="4272713" cy="638127"/>
          </a:xfrm>
          <a:prstGeom prst="rect">
            <a:avLst/>
          </a:prstGeom>
        </p:spPr>
        <p:txBody>
          <a:bodyPr lIns="0" tIns="0" rIns="0" bIns="0" rtlCol="0" anchor="t">
            <a:spAutoFit/>
          </a:bodyPr>
          <a:lstStyle/>
          <a:p>
            <a:pPr>
              <a:lnSpc>
                <a:spcPts val="2620"/>
              </a:lnSpc>
              <a:spcBef>
                <a:spcPct val="0"/>
              </a:spcBef>
            </a:pPr>
            <a:r>
              <a:rPr lang="en-US" sz="1871">
                <a:solidFill>
                  <a:srgbClr val="FFFFFF"/>
                </a:solidFill>
                <a:latin typeface="Montserrat"/>
              </a:rPr>
              <a:t>ARKQ has the best risk-return profile, while ARKF has the worst.</a:t>
            </a:r>
          </a:p>
        </p:txBody>
      </p:sp>
      <p:sp>
        <p:nvSpPr>
          <p:cNvPr id="14" name="TextBox 14"/>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a:stretch>
            <a:fillRect/>
          </a:stretch>
        </p:blipFill>
        <p:spPr>
          <a:xfrm>
            <a:off x="7946089" y="2365563"/>
            <a:ext cx="9313211" cy="6124334"/>
          </a:xfrm>
          <a:prstGeom prst="rect">
            <a:avLst/>
          </a:prstGeom>
        </p:spPr>
      </p:pic>
      <p:sp>
        <p:nvSpPr>
          <p:cNvPr id="9" name="TextBox 9"/>
          <p:cNvSpPr txBox="1"/>
          <p:nvPr/>
        </p:nvSpPr>
        <p:spPr>
          <a:xfrm>
            <a:off x="1027635" y="1200150"/>
            <a:ext cx="12149986" cy="1123857"/>
          </a:xfrm>
          <a:prstGeom prst="rect">
            <a:avLst/>
          </a:prstGeom>
        </p:spPr>
        <p:txBody>
          <a:bodyPr lIns="0" tIns="0" rIns="0" bIns="0" rtlCol="0" anchor="t">
            <a:spAutoFit/>
          </a:bodyPr>
          <a:lstStyle/>
          <a:p>
            <a:pPr>
              <a:lnSpc>
                <a:spcPts val="8349"/>
              </a:lnSpc>
            </a:pPr>
            <a:r>
              <a:rPr lang="en-US" sz="8519">
                <a:solidFill>
                  <a:srgbClr val="545454"/>
                </a:solidFill>
                <a:latin typeface="Poppins Medium Bold"/>
              </a:rPr>
              <a:t>Diversify The Profile</a:t>
            </a:r>
          </a:p>
        </p:txBody>
      </p:sp>
      <p:sp>
        <p:nvSpPr>
          <p:cNvPr id="10" name="TextBox 10"/>
          <p:cNvSpPr txBox="1"/>
          <p:nvPr/>
        </p:nvSpPr>
        <p:spPr>
          <a:xfrm>
            <a:off x="1027635" y="4095982"/>
            <a:ext cx="7081798" cy="2056936"/>
          </a:xfrm>
          <a:prstGeom prst="rect">
            <a:avLst/>
          </a:prstGeom>
        </p:spPr>
        <p:txBody>
          <a:bodyPr lIns="0" tIns="0" rIns="0" bIns="0" rtlCol="0" anchor="t">
            <a:spAutoFit/>
          </a:bodyPr>
          <a:lstStyle/>
          <a:p>
            <a:pPr>
              <a:lnSpc>
                <a:spcPts val="2749"/>
              </a:lnSpc>
            </a:pPr>
            <a:r>
              <a:rPr lang="en-US" sz="1963">
                <a:solidFill>
                  <a:srgbClr val="444851"/>
                </a:solidFill>
                <a:latin typeface="Poppins Light"/>
              </a:rPr>
              <a:t>Which of the two portfolios seem more sensitive to movements in the S&amp;P 500?</a:t>
            </a:r>
          </a:p>
          <a:p>
            <a:pPr>
              <a:lnSpc>
                <a:spcPts val="2749"/>
              </a:lnSpc>
            </a:pPr>
            <a:endParaRPr lang="en-US" sz="1963">
              <a:solidFill>
                <a:srgbClr val="444851"/>
              </a:solidFill>
              <a:latin typeface="Poppins Light"/>
            </a:endParaRPr>
          </a:p>
          <a:p>
            <a:pPr>
              <a:lnSpc>
                <a:spcPts val="2749"/>
              </a:lnSpc>
            </a:pPr>
            <a:r>
              <a:rPr lang="en-US" sz="1963">
                <a:solidFill>
                  <a:srgbClr val="444851"/>
                </a:solidFill>
                <a:latin typeface="Arimo"/>
              </a:rPr>
              <a:t>Which of the two portfolios do you recommend for inclusion in your firm’s suite of fund offerings?</a:t>
            </a:r>
          </a:p>
          <a:p>
            <a:pPr>
              <a:lnSpc>
                <a:spcPts val="2749"/>
              </a:lnSpc>
              <a:spcBef>
                <a:spcPct val="0"/>
              </a:spcBef>
            </a:pPr>
            <a:endParaRPr lang="en-US" sz="1963">
              <a:solidFill>
                <a:srgbClr val="444851"/>
              </a:solidFill>
              <a:latin typeface="Arimo"/>
            </a:endParaRPr>
          </a:p>
        </p:txBody>
      </p:sp>
      <p:sp>
        <p:nvSpPr>
          <p:cNvPr id="11" name="TextBox 11"/>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a:stretch>
            <a:fillRect/>
          </a:stretch>
        </p:blipFill>
        <p:spPr>
          <a:xfrm>
            <a:off x="1028700" y="3062732"/>
            <a:ext cx="7995713" cy="5257952"/>
          </a:xfrm>
          <a:prstGeom prst="rect">
            <a:avLst/>
          </a:prstGeom>
        </p:spPr>
      </p:pic>
      <p:pic>
        <p:nvPicPr>
          <p:cNvPr id="9" name="Picture 9"/>
          <p:cNvPicPr>
            <a:picLocks noChangeAspect="1"/>
          </p:cNvPicPr>
          <p:nvPr/>
        </p:nvPicPr>
        <p:blipFill>
          <a:blip r:embed="rId3"/>
          <a:srcRect/>
          <a:stretch>
            <a:fillRect/>
          </a:stretch>
        </p:blipFill>
        <p:spPr>
          <a:xfrm>
            <a:off x="9629506" y="3062732"/>
            <a:ext cx="7995713" cy="5257952"/>
          </a:xfrm>
          <a:prstGeom prst="rect">
            <a:avLst/>
          </a:prstGeom>
        </p:spPr>
      </p:pic>
      <p:sp>
        <p:nvSpPr>
          <p:cNvPr id="10" name="TextBox 10"/>
          <p:cNvSpPr txBox="1"/>
          <p:nvPr/>
        </p:nvSpPr>
        <p:spPr>
          <a:xfrm>
            <a:off x="1028700" y="904875"/>
            <a:ext cx="10511035" cy="2157857"/>
          </a:xfrm>
          <a:prstGeom prst="rect">
            <a:avLst/>
          </a:prstGeom>
        </p:spPr>
        <p:txBody>
          <a:bodyPr lIns="0" tIns="0" rIns="0" bIns="0" rtlCol="0" anchor="t">
            <a:spAutoFit/>
          </a:bodyPr>
          <a:lstStyle/>
          <a:p>
            <a:pPr>
              <a:lnSpc>
                <a:spcPts val="8638"/>
              </a:lnSpc>
            </a:pPr>
            <a:r>
              <a:rPr lang="en-US" sz="6170">
                <a:solidFill>
                  <a:srgbClr val="545454"/>
                </a:solidFill>
                <a:latin typeface="Poppins Medium Bold"/>
              </a:rPr>
              <a:t>Diversify </a:t>
            </a:r>
            <a:r>
              <a:rPr lang="en-US" sz="6170">
                <a:solidFill>
                  <a:srgbClr val="545454"/>
                </a:solidFill>
                <a:latin typeface="Arimo Bold"/>
              </a:rPr>
              <a:t>The Profile</a:t>
            </a:r>
          </a:p>
          <a:p>
            <a:pPr>
              <a:lnSpc>
                <a:spcPts val="8638"/>
              </a:lnSpc>
            </a:pPr>
            <a:endParaRPr lang="en-US" sz="6170">
              <a:solidFill>
                <a:srgbClr val="545454"/>
              </a:solidFill>
              <a:latin typeface="Arimo Bold"/>
            </a:endParaRPr>
          </a:p>
        </p:txBody>
      </p:sp>
      <p:sp>
        <p:nvSpPr>
          <p:cNvPr id="11" name="TextBox 11"/>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a:stretch>
            <a:fillRect/>
          </a:stretch>
        </p:blipFill>
        <p:spPr>
          <a:xfrm>
            <a:off x="1053427" y="3078992"/>
            <a:ext cx="7946260" cy="5225432"/>
          </a:xfrm>
          <a:prstGeom prst="rect">
            <a:avLst/>
          </a:prstGeom>
        </p:spPr>
      </p:pic>
      <p:pic>
        <p:nvPicPr>
          <p:cNvPr id="9" name="Picture 9"/>
          <p:cNvPicPr>
            <a:picLocks noChangeAspect="1"/>
          </p:cNvPicPr>
          <p:nvPr/>
        </p:nvPicPr>
        <p:blipFill>
          <a:blip r:embed="rId3"/>
          <a:srcRect/>
          <a:stretch>
            <a:fillRect/>
          </a:stretch>
        </p:blipFill>
        <p:spPr>
          <a:xfrm>
            <a:off x="9357240" y="3062732"/>
            <a:ext cx="7902060" cy="5196366"/>
          </a:xfrm>
          <a:prstGeom prst="rect">
            <a:avLst/>
          </a:prstGeom>
        </p:spPr>
      </p:pic>
      <p:sp>
        <p:nvSpPr>
          <p:cNvPr id="10" name="TextBox 10"/>
          <p:cNvSpPr txBox="1"/>
          <p:nvPr/>
        </p:nvSpPr>
        <p:spPr>
          <a:xfrm>
            <a:off x="1028700" y="904875"/>
            <a:ext cx="10511035" cy="2157857"/>
          </a:xfrm>
          <a:prstGeom prst="rect">
            <a:avLst/>
          </a:prstGeom>
        </p:spPr>
        <p:txBody>
          <a:bodyPr lIns="0" tIns="0" rIns="0" bIns="0" rtlCol="0" anchor="t">
            <a:spAutoFit/>
          </a:bodyPr>
          <a:lstStyle/>
          <a:p>
            <a:pPr>
              <a:lnSpc>
                <a:spcPts val="8638"/>
              </a:lnSpc>
            </a:pPr>
            <a:r>
              <a:rPr lang="en-US" sz="6170">
                <a:solidFill>
                  <a:srgbClr val="545454"/>
                </a:solidFill>
                <a:latin typeface="Poppins Medium Bold"/>
              </a:rPr>
              <a:t>Diversify </a:t>
            </a:r>
            <a:r>
              <a:rPr lang="en-US" sz="6170">
                <a:solidFill>
                  <a:srgbClr val="545454"/>
                </a:solidFill>
                <a:latin typeface="Arimo Bold"/>
              </a:rPr>
              <a:t>The Profile</a:t>
            </a:r>
          </a:p>
          <a:p>
            <a:pPr>
              <a:lnSpc>
                <a:spcPts val="8638"/>
              </a:lnSpc>
            </a:pPr>
            <a:endParaRPr lang="en-US" sz="6170">
              <a:solidFill>
                <a:srgbClr val="545454"/>
              </a:solidFill>
              <a:latin typeface="Arimo Bold"/>
            </a:endParaRPr>
          </a:p>
        </p:txBody>
      </p:sp>
      <p:sp>
        <p:nvSpPr>
          <p:cNvPr id="11" name="TextBox 11"/>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57A5EC29-A97C-D44A-8DC4-EDCB85D5A7CA}"/>
              </a:ext>
            </a:extLst>
          </p:cNvPr>
          <p:cNvGrpSpPr/>
          <p:nvPr/>
        </p:nvGrpSpPr>
        <p:grpSpPr>
          <a:xfrm>
            <a:off x="-1" y="0"/>
            <a:ext cx="774349" cy="10287000"/>
            <a:chOff x="0" y="0"/>
            <a:chExt cx="624571" cy="3479800"/>
          </a:xfrm>
        </p:grpSpPr>
        <p:sp>
          <p:nvSpPr>
            <p:cNvPr id="31" name="Freeform 3">
              <a:extLst>
                <a:ext uri="{FF2B5EF4-FFF2-40B4-BE49-F238E27FC236}">
                  <a16:creationId xmlns:a16="http://schemas.microsoft.com/office/drawing/2014/main" id="{C2C2FFB3-BDF2-DF4F-951C-1447BC78AAB1}"/>
                </a:ext>
              </a:extLst>
            </p:cNvPr>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2" name="Group 2"/>
          <p:cNvGrpSpPr>
            <a:grpSpLocks noChangeAspect="1"/>
          </p:cNvGrpSpPr>
          <p:nvPr/>
        </p:nvGrpSpPr>
        <p:grpSpPr>
          <a:xfrm>
            <a:off x="4021034" y="3147490"/>
            <a:ext cx="369957" cy="36995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8D996"/>
            </a:solidFill>
          </p:spPr>
        </p:sp>
      </p:grpSp>
      <p:grpSp>
        <p:nvGrpSpPr>
          <p:cNvPr id="6" name="Group 6"/>
          <p:cNvGrpSpPr/>
          <p:nvPr/>
        </p:nvGrpSpPr>
        <p:grpSpPr>
          <a:xfrm>
            <a:off x="254770" y="964468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8" name="Group 8"/>
          <p:cNvGrpSpPr/>
          <p:nvPr/>
        </p:nvGrpSpPr>
        <p:grpSpPr>
          <a:xfrm>
            <a:off x="254770" y="9201150"/>
            <a:ext cx="264809" cy="26480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a:grpSpLocks noChangeAspect="1"/>
          </p:cNvGrpSpPr>
          <p:nvPr/>
        </p:nvGrpSpPr>
        <p:grpSpPr>
          <a:xfrm>
            <a:off x="4021034" y="4903675"/>
            <a:ext cx="369957" cy="369957"/>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8D996"/>
            </a:solidFill>
          </p:spPr>
        </p:sp>
      </p:grpSp>
      <p:grpSp>
        <p:nvGrpSpPr>
          <p:cNvPr id="12" name="Group 12"/>
          <p:cNvGrpSpPr>
            <a:grpSpLocks noChangeAspect="1"/>
          </p:cNvGrpSpPr>
          <p:nvPr/>
        </p:nvGrpSpPr>
        <p:grpSpPr>
          <a:xfrm>
            <a:off x="4021034" y="6659860"/>
            <a:ext cx="369957" cy="369957"/>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8D996"/>
            </a:solidFill>
          </p:spPr>
        </p:sp>
      </p:grpSp>
      <p:grpSp>
        <p:nvGrpSpPr>
          <p:cNvPr id="14" name="Group 14"/>
          <p:cNvGrpSpPr>
            <a:grpSpLocks noChangeAspect="1"/>
          </p:cNvGrpSpPr>
          <p:nvPr/>
        </p:nvGrpSpPr>
        <p:grpSpPr>
          <a:xfrm>
            <a:off x="4021034" y="8416046"/>
            <a:ext cx="369957" cy="369957"/>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8D996"/>
            </a:solidFill>
          </p:spPr>
        </p:sp>
      </p:grpSp>
      <p:sp>
        <p:nvSpPr>
          <p:cNvPr id="16" name="AutoShape 16"/>
          <p:cNvSpPr/>
          <p:nvPr/>
        </p:nvSpPr>
        <p:spPr>
          <a:xfrm rot="-5400000">
            <a:off x="3512898" y="4187255"/>
            <a:ext cx="1386229" cy="0"/>
          </a:xfrm>
          <a:prstGeom prst="line">
            <a:avLst/>
          </a:prstGeom>
          <a:ln w="38100" cap="flat">
            <a:solidFill>
              <a:srgbClr val="E9E9E9"/>
            </a:solidFill>
            <a:prstDash val="solid"/>
            <a:headEnd type="none" w="sm" len="sm"/>
            <a:tailEnd type="none" w="sm" len="sm"/>
          </a:ln>
        </p:spPr>
      </p:sp>
      <p:sp>
        <p:nvSpPr>
          <p:cNvPr id="17" name="AutoShape 17"/>
          <p:cNvSpPr/>
          <p:nvPr/>
        </p:nvSpPr>
        <p:spPr>
          <a:xfrm rot="-5400000">
            <a:off x="3512898" y="5943441"/>
            <a:ext cx="1386229" cy="0"/>
          </a:xfrm>
          <a:prstGeom prst="line">
            <a:avLst/>
          </a:prstGeom>
          <a:ln w="38100" cap="flat">
            <a:solidFill>
              <a:srgbClr val="E9E9E9"/>
            </a:solidFill>
            <a:prstDash val="solid"/>
            <a:headEnd type="none" w="sm" len="sm"/>
            <a:tailEnd type="none" w="sm" len="sm"/>
          </a:ln>
        </p:spPr>
      </p:sp>
      <p:sp>
        <p:nvSpPr>
          <p:cNvPr id="18" name="AutoShape 18"/>
          <p:cNvSpPr/>
          <p:nvPr/>
        </p:nvSpPr>
        <p:spPr>
          <a:xfrm rot="-5400000">
            <a:off x="3512898" y="7699626"/>
            <a:ext cx="1386229" cy="0"/>
          </a:xfrm>
          <a:prstGeom prst="line">
            <a:avLst/>
          </a:prstGeom>
          <a:ln w="38100" cap="flat">
            <a:solidFill>
              <a:srgbClr val="E9E9E9"/>
            </a:solidFill>
            <a:prstDash val="solid"/>
            <a:headEnd type="none" w="sm" len="sm"/>
            <a:tailEnd type="none" w="sm" len="sm"/>
          </a:ln>
        </p:spPr>
      </p:sp>
      <p:pic>
        <p:nvPicPr>
          <p:cNvPr id="19" name="Picture 19"/>
          <p:cNvPicPr>
            <a:picLocks noChangeAspect="1"/>
          </p:cNvPicPr>
          <p:nvPr/>
        </p:nvPicPr>
        <p:blipFill>
          <a:blip r:embed="rId2"/>
          <a:srcRect/>
          <a:stretch>
            <a:fillRect/>
          </a:stretch>
        </p:blipFill>
        <p:spPr>
          <a:xfrm>
            <a:off x="5125338" y="3465611"/>
            <a:ext cx="10504620" cy="4856777"/>
          </a:xfrm>
          <a:prstGeom prst="rect">
            <a:avLst/>
          </a:prstGeom>
        </p:spPr>
      </p:pic>
      <p:sp>
        <p:nvSpPr>
          <p:cNvPr id="20" name="TextBox 20"/>
          <p:cNvSpPr txBox="1"/>
          <p:nvPr/>
        </p:nvSpPr>
        <p:spPr>
          <a:xfrm>
            <a:off x="2658042" y="3193040"/>
            <a:ext cx="1274998" cy="340220"/>
          </a:xfrm>
          <a:prstGeom prst="rect">
            <a:avLst/>
          </a:prstGeom>
        </p:spPr>
        <p:txBody>
          <a:bodyPr lIns="0" tIns="0" rIns="0" bIns="0" rtlCol="0" anchor="t">
            <a:spAutoFit/>
          </a:bodyPr>
          <a:lstStyle/>
          <a:p>
            <a:pPr>
              <a:lnSpc>
                <a:spcPts val="2589"/>
              </a:lnSpc>
            </a:pPr>
            <a:r>
              <a:rPr lang="en-US" sz="2642">
                <a:solidFill>
                  <a:srgbClr val="545454"/>
                </a:solidFill>
                <a:latin typeface="Montserrat Semi-Bold Bold"/>
              </a:rPr>
              <a:t>2022</a:t>
            </a:r>
          </a:p>
        </p:txBody>
      </p:sp>
      <p:sp>
        <p:nvSpPr>
          <p:cNvPr id="21" name="TextBox 21"/>
          <p:cNvSpPr txBox="1"/>
          <p:nvPr/>
        </p:nvSpPr>
        <p:spPr>
          <a:xfrm>
            <a:off x="2658042" y="4949225"/>
            <a:ext cx="1274998" cy="340220"/>
          </a:xfrm>
          <a:prstGeom prst="rect">
            <a:avLst/>
          </a:prstGeom>
        </p:spPr>
        <p:txBody>
          <a:bodyPr lIns="0" tIns="0" rIns="0" bIns="0" rtlCol="0" anchor="t">
            <a:spAutoFit/>
          </a:bodyPr>
          <a:lstStyle/>
          <a:p>
            <a:pPr>
              <a:lnSpc>
                <a:spcPts val="2589"/>
              </a:lnSpc>
            </a:pPr>
            <a:r>
              <a:rPr lang="en-US" sz="2642">
                <a:solidFill>
                  <a:srgbClr val="545454"/>
                </a:solidFill>
                <a:latin typeface="Montserrat Semi-Bold Bold"/>
              </a:rPr>
              <a:t>2032</a:t>
            </a:r>
          </a:p>
        </p:txBody>
      </p:sp>
      <p:sp>
        <p:nvSpPr>
          <p:cNvPr id="22" name="TextBox 22"/>
          <p:cNvSpPr txBox="1"/>
          <p:nvPr/>
        </p:nvSpPr>
        <p:spPr>
          <a:xfrm>
            <a:off x="2658042" y="6705410"/>
            <a:ext cx="1274998" cy="340220"/>
          </a:xfrm>
          <a:prstGeom prst="rect">
            <a:avLst/>
          </a:prstGeom>
        </p:spPr>
        <p:txBody>
          <a:bodyPr lIns="0" tIns="0" rIns="0" bIns="0" rtlCol="0" anchor="t">
            <a:spAutoFit/>
          </a:bodyPr>
          <a:lstStyle/>
          <a:p>
            <a:pPr>
              <a:lnSpc>
                <a:spcPts val="2589"/>
              </a:lnSpc>
            </a:pPr>
            <a:r>
              <a:rPr lang="en-US" sz="2642">
                <a:solidFill>
                  <a:srgbClr val="545454"/>
                </a:solidFill>
                <a:latin typeface="Montserrat Semi-Bold Bold"/>
              </a:rPr>
              <a:t>2042</a:t>
            </a:r>
          </a:p>
        </p:txBody>
      </p:sp>
      <p:sp>
        <p:nvSpPr>
          <p:cNvPr id="23" name="TextBox 23"/>
          <p:cNvSpPr txBox="1"/>
          <p:nvPr/>
        </p:nvSpPr>
        <p:spPr>
          <a:xfrm>
            <a:off x="2658042" y="8449996"/>
            <a:ext cx="1274998" cy="340220"/>
          </a:xfrm>
          <a:prstGeom prst="rect">
            <a:avLst/>
          </a:prstGeom>
        </p:spPr>
        <p:txBody>
          <a:bodyPr lIns="0" tIns="0" rIns="0" bIns="0" rtlCol="0" anchor="t">
            <a:spAutoFit/>
          </a:bodyPr>
          <a:lstStyle/>
          <a:p>
            <a:pPr>
              <a:lnSpc>
                <a:spcPts val="2589"/>
              </a:lnSpc>
            </a:pPr>
            <a:r>
              <a:rPr lang="en-US" sz="2642">
                <a:solidFill>
                  <a:srgbClr val="545454"/>
                </a:solidFill>
                <a:latin typeface="Montserrat Semi-Bold Bold"/>
              </a:rPr>
              <a:t>2052</a:t>
            </a:r>
          </a:p>
        </p:txBody>
      </p:sp>
      <p:sp>
        <p:nvSpPr>
          <p:cNvPr id="24" name="TextBox 24"/>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
        <p:nvSpPr>
          <p:cNvPr id="25" name="TextBox 25"/>
          <p:cNvSpPr txBox="1"/>
          <p:nvPr/>
        </p:nvSpPr>
        <p:spPr>
          <a:xfrm>
            <a:off x="1655502" y="1041879"/>
            <a:ext cx="14064299" cy="1469451"/>
          </a:xfrm>
          <a:prstGeom prst="rect">
            <a:avLst/>
          </a:prstGeom>
        </p:spPr>
        <p:txBody>
          <a:bodyPr lIns="0" tIns="0" rIns="0" bIns="0" rtlCol="0" anchor="t">
            <a:spAutoFit/>
          </a:bodyPr>
          <a:lstStyle/>
          <a:p>
            <a:pPr>
              <a:lnSpc>
                <a:spcPts val="11927"/>
              </a:lnSpc>
            </a:pPr>
            <a:r>
              <a:rPr lang="en-US" sz="8519">
                <a:solidFill>
                  <a:srgbClr val="545454"/>
                </a:solidFill>
                <a:latin typeface="Poppins Medium Bold"/>
              </a:rPr>
              <a:t>Monte Carlo Simulations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8" name="Group 8"/>
          <p:cNvGrpSpPr/>
          <p:nvPr/>
        </p:nvGrpSpPr>
        <p:grpSpPr>
          <a:xfrm>
            <a:off x="5647134" y="5143500"/>
            <a:ext cx="3070575" cy="1399337"/>
            <a:chOff x="0" y="0"/>
            <a:chExt cx="4094100" cy="1865783"/>
          </a:xfrm>
        </p:grpSpPr>
        <p:grpSp>
          <p:nvGrpSpPr>
            <p:cNvPr id="9" name="Group 9"/>
            <p:cNvGrpSpPr/>
            <p:nvPr/>
          </p:nvGrpSpPr>
          <p:grpSpPr>
            <a:xfrm>
              <a:off x="0" y="0"/>
              <a:ext cx="4094100" cy="1865783"/>
              <a:chOff x="0" y="0"/>
              <a:chExt cx="1025662" cy="467420"/>
            </a:xfrm>
          </p:grpSpPr>
          <p:sp>
            <p:nvSpPr>
              <p:cNvPr id="10" name="Freeform 10"/>
              <p:cNvSpPr/>
              <p:nvPr/>
            </p:nvSpPr>
            <p:spPr>
              <a:xfrm>
                <a:off x="0" y="0"/>
                <a:ext cx="1025662" cy="467420"/>
              </a:xfrm>
              <a:custGeom>
                <a:avLst/>
                <a:gdLst/>
                <a:ahLst/>
                <a:cxnLst/>
                <a:rect l="l" t="t" r="r" b="b"/>
                <a:pathLst>
                  <a:path w="1025662" h="467420">
                    <a:moveTo>
                      <a:pt x="0" y="0"/>
                    </a:moveTo>
                    <a:lnTo>
                      <a:pt x="1025662" y="0"/>
                    </a:lnTo>
                    <a:lnTo>
                      <a:pt x="1025662" y="467420"/>
                    </a:lnTo>
                    <a:lnTo>
                      <a:pt x="0" y="467420"/>
                    </a:lnTo>
                    <a:close/>
                  </a:path>
                </a:pathLst>
              </a:custGeom>
              <a:solidFill>
                <a:srgbClr val="545454"/>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60324" y="933607"/>
              <a:ext cx="840838" cy="840838"/>
            </a:xfrm>
            <a:prstGeom prst="rect">
              <a:avLst/>
            </a:prstGeom>
          </p:spPr>
        </p:pic>
        <p:sp>
          <p:nvSpPr>
            <p:cNvPr id="12" name="TextBox 12"/>
            <p:cNvSpPr txBox="1"/>
            <p:nvPr/>
          </p:nvSpPr>
          <p:spPr>
            <a:xfrm>
              <a:off x="449900" y="227626"/>
              <a:ext cx="3451262" cy="482886"/>
            </a:xfrm>
            <a:prstGeom prst="rect">
              <a:avLst/>
            </a:prstGeom>
          </p:spPr>
          <p:txBody>
            <a:bodyPr lIns="0" tIns="0" rIns="0" bIns="0" rtlCol="0" anchor="t">
              <a:spAutoFit/>
            </a:bodyPr>
            <a:lstStyle/>
            <a:p>
              <a:pPr>
                <a:lnSpc>
                  <a:spcPts val="3006"/>
                </a:lnSpc>
              </a:pPr>
              <a:r>
                <a:rPr lang="en-US" sz="2147" u="sng">
                  <a:solidFill>
                    <a:srgbClr val="FFFFFF"/>
                  </a:solidFill>
                  <a:latin typeface="Poppins Medium Bold"/>
                </a:rPr>
                <a:t>Kevin Scott</a:t>
              </a:r>
            </a:p>
          </p:txBody>
        </p:sp>
      </p:grpSp>
      <p:grpSp>
        <p:nvGrpSpPr>
          <p:cNvPr id="13" name="Group 13"/>
          <p:cNvGrpSpPr/>
          <p:nvPr/>
        </p:nvGrpSpPr>
        <p:grpSpPr>
          <a:xfrm>
            <a:off x="9570291" y="5143500"/>
            <a:ext cx="3070575" cy="1399337"/>
            <a:chOff x="0" y="0"/>
            <a:chExt cx="4094100" cy="1865783"/>
          </a:xfrm>
        </p:grpSpPr>
        <p:grpSp>
          <p:nvGrpSpPr>
            <p:cNvPr id="14" name="Group 14"/>
            <p:cNvGrpSpPr/>
            <p:nvPr/>
          </p:nvGrpSpPr>
          <p:grpSpPr>
            <a:xfrm>
              <a:off x="0" y="0"/>
              <a:ext cx="4094100" cy="1865783"/>
              <a:chOff x="0" y="0"/>
              <a:chExt cx="1025662" cy="467420"/>
            </a:xfrm>
          </p:grpSpPr>
          <p:sp>
            <p:nvSpPr>
              <p:cNvPr id="15" name="Freeform 15"/>
              <p:cNvSpPr/>
              <p:nvPr/>
            </p:nvSpPr>
            <p:spPr>
              <a:xfrm>
                <a:off x="0" y="0"/>
                <a:ext cx="1025662" cy="467420"/>
              </a:xfrm>
              <a:custGeom>
                <a:avLst/>
                <a:gdLst/>
                <a:ahLst/>
                <a:cxnLst/>
                <a:rect l="l" t="t" r="r" b="b"/>
                <a:pathLst>
                  <a:path w="1025662" h="467420">
                    <a:moveTo>
                      <a:pt x="0" y="0"/>
                    </a:moveTo>
                    <a:lnTo>
                      <a:pt x="1025662" y="0"/>
                    </a:lnTo>
                    <a:lnTo>
                      <a:pt x="1025662" y="467420"/>
                    </a:lnTo>
                    <a:lnTo>
                      <a:pt x="0" y="467420"/>
                    </a:lnTo>
                    <a:close/>
                  </a:path>
                </a:pathLst>
              </a:custGeom>
              <a:solidFill>
                <a:srgbClr val="545454"/>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60324" y="933607"/>
              <a:ext cx="840838" cy="840838"/>
            </a:xfrm>
            <a:prstGeom prst="rect">
              <a:avLst/>
            </a:prstGeom>
          </p:spPr>
        </p:pic>
        <p:sp>
          <p:nvSpPr>
            <p:cNvPr id="17" name="TextBox 17"/>
            <p:cNvSpPr txBox="1"/>
            <p:nvPr/>
          </p:nvSpPr>
          <p:spPr>
            <a:xfrm>
              <a:off x="449900" y="227626"/>
              <a:ext cx="3451262" cy="482886"/>
            </a:xfrm>
            <a:prstGeom prst="rect">
              <a:avLst/>
            </a:prstGeom>
          </p:spPr>
          <p:txBody>
            <a:bodyPr lIns="0" tIns="0" rIns="0" bIns="0" rtlCol="0" anchor="t">
              <a:spAutoFit/>
            </a:bodyPr>
            <a:lstStyle/>
            <a:p>
              <a:pPr>
                <a:lnSpc>
                  <a:spcPts val="3006"/>
                </a:lnSpc>
              </a:pPr>
              <a:r>
                <a:rPr lang="en-US" sz="2147" u="sng">
                  <a:solidFill>
                    <a:srgbClr val="FFFFFF"/>
                  </a:solidFill>
                  <a:latin typeface="Poppins Medium Bold"/>
                </a:rPr>
                <a:t>Omar Eid</a:t>
              </a:r>
            </a:p>
          </p:txBody>
        </p:sp>
      </p:grpSp>
      <p:grpSp>
        <p:nvGrpSpPr>
          <p:cNvPr id="18" name="Group 18"/>
          <p:cNvGrpSpPr/>
          <p:nvPr/>
        </p:nvGrpSpPr>
        <p:grpSpPr>
          <a:xfrm>
            <a:off x="13458693" y="5143500"/>
            <a:ext cx="3070575" cy="1399337"/>
            <a:chOff x="0" y="0"/>
            <a:chExt cx="4094100" cy="1865783"/>
          </a:xfrm>
        </p:grpSpPr>
        <p:grpSp>
          <p:nvGrpSpPr>
            <p:cNvPr id="19" name="Group 19"/>
            <p:cNvGrpSpPr/>
            <p:nvPr/>
          </p:nvGrpSpPr>
          <p:grpSpPr>
            <a:xfrm>
              <a:off x="0" y="0"/>
              <a:ext cx="4094100" cy="1865783"/>
              <a:chOff x="0" y="0"/>
              <a:chExt cx="1025662" cy="467420"/>
            </a:xfrm>
          </p:grpSpPr>
          <p:sp>
            <p:nvSpPr>
              <p:cNvPr id="20" name="Freeform 20"/>
              <p:cNvSpPr/>
              <p:nvPr/>
            </p:nvSpPr>
            <p:spPr>
              <a:xfrm>
                <a:off x="0" y="0"/>
                <a:ext cx="1025662" cy="467420"/>
              </a:xfrm>
              <a:custGeom>
                <a:avLst/>
                <a:gdLst/>
                <a:ahLst/>
                <a:cxnLst/>
                <a:rect l="l" t="t" r="r" b="b"/>
                <a:pathLst>
                  <a:path w="1025662" h="467420">
                    <a:moveTo>
                      <a:pt x="0" y="0"/>
                    </a:moveTo>
                    <a:lnTo>
                      <a:pt x="1025662" y="0"/>
                    </a:lnTo>
                    <a:lnTo>
                      <a:pt x="1025662" y="467420"/>
                    </a:lnTo>
                    <a:lnTo>
                      <a:pt x="0" y="467420"/>
                    </a:lnTo>
                    <a:close/>
                  </a:path>
                </a:pathLst>
              </a:custGeom>
              <a:solidFill>
                <a:srgbClr val="545454"/>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60324" y="933607"/>
              <a:ext cx="840838" cy="840838"/>
            </a:xfrm>
            <a:prstGeom prst="rect">
              <a:avLst/>
            </a:prstGeom>
          </p:spPr>
        </p:pic>
        <p:sp>
          <p:nvSpPr>
            <p:cNvPr id="22" name="TextBox 22"/>
            <p:cNvSpPr txBox="1"/>
            <p:nvPr/>
          </p:nvSpPr>
          <p:spPr>
            <a:xfrm>
              <a:off x="449900" y="227626"/>
              <a:ext cx="3451262" cy="482886"/>
            </a:xfrm>
            <a:prstGeom prst="rect">
              <a:avLst/>
            </a:prstGeom>
          </p:spPr>
          <p:txBody>
            <a:bodyPr lIns="0" tIns="0" rIns="0" bIns="0" rtlCol="0" anchor="t">
              <a:spAutoFit/>
            </a:bodyPr>
            <a:lstStyle/>
            <a:p>
              <a:pPr>
                <a:lnSpc>
                  <a:spcPts val="3006"/>
                </a:lnSpc>
              </a:pPr>
              <a:r>
                <a:rPr lang="en-US" sz="2147" u="sng">
                  <a:solidFill>
                    <a:srgbClr val="FFFFFF"/>
                  </a:solidFill>
                  <a:latin typeface="Poppins Medium Bold"/>
                </a:rPr>
                <a:t>James Tagapan</a:t>
              </a:r>
            </a:p>
          </p:txBody>
        </p:sp>
      </p:grpSp>
      <p:grpSp>
        <p:nvGrpSpPr>
          <p:cNvPr id="23" name="Group 23"/>
          <p:cNvGrpSpPr>
            <a:grpSpLocks noChangeAspect="1"/>
          </p:cNvGrpSpPr>
          <p:nvPr/>
        </p:nvGrpSpPr>
        <p:grpSpPr>
          <a:xfrm>
            <a:off x="1784950" y="1638243"/>
            <a:ext cx="1454640" cy="1454640"/>
            <a:chOff x="0" y="0"/>
            <a:chExt cx="14400530" cy="14400530"/>
          </a:xfrm>
        </p:grpSpPr>
        <p:sp>
          <p:nvSpPr>
            <p:cNvPr id="24" name="Freeform 24"/>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8D996"/>
            </a:solidFill>
          </p:spPr>
        </p:sp>
      </p:grpSp>
      <p:sp>
        <p:nvSpPr>
          <p:cNvPr id="25" name="TextBox 25"/>
          <p:cNvSpPr txBox="1"/>
          <p:nvPr/>
        </p:nvSpPr>
        <p:spPr>
          <a:xfrm>
            <a:off x="3670604" y="1348750"/>
            <a:ext cx="14308475" cy="1840641"/>
          </a:xfrm>
          <a:prstGeom prst="rect">
            <a:avLst/>
          </a:prstGeom>
        </p:spPr>
        <p:txBody>
          <a:bodyPr lIns="0" tIns="0" rIns="0" bIns="0" rtlCol="0" anchor="t">
            <a:spAutoFit/>
          </a:bodyPr>
          <a:lstStyle/>
          <a:p>
            <a:pPr>
              <a:lnSpc>
                <a:spcPts val="15096"/>
              </a:lnSpc>
            </a:pPr>
            <a:r>
              <a:rPr lang="en-US" sz="10783">
                <a:solidFill>
                  <a:srgbClr val="545454"/>
                </a:solidFill>
                <a:latin typeface="Poppins Medium Bold"/>
              </a:rPr>
              <a:t>Our Super Team</a:t>
            </a:r>
          </a:p>
        </p:txBody>
      </p:sp>
      <p:sp>
        <p:nvSpPr>
          <p:cNvPr id="26" name="TextBox 26"/>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grpSp>
        <p:nvGrpSpPr>
          <p:cNvPr id="27" name="Group 27"/>
          <p:cNvGrpSpPr/>
          <p:nvPr/>
        </p:nvGrpSpPr>
        <p:grpSpPr>
          <a:xfrm>
            <a:off x="1758732" y="5143500"/>
            <a:ext cx="3070575" cy="1399337"/>
            <a:chOff x="0" y="0"/>
            <a:chExt cx="4094100" cy="1865783"/>
          </a:xfrm>
        </p:grpSpPr>
        <p:grpSp>
          <p:nvGrpSpPr>
            <p:cNvPr id="28" name="Group 28"/>
            <p:cNvGrpSpPr/>
            <p:nvPr/>
          </p:nvGrpSpPr>
          <p:grpSpPr>
            <a:xfrm>
              <a:off x="0" y="0"/>
              <a:ext cx="4094100" cy="1865783"/>
              <a:chOff x="0" y="0"/>
              <a:chExt cx="1025662" cy="467420"/>
            </a:xfrm>
          </p:grpSpPr>
          <p:sp>
            <p:nvSpPr>
              <p:cNvPr id="29" name="Freeform 29"/>
              <p:cNvSpPr/>
              <p:nvPr/>
            </p:nvSpPr>
            <p:spPr>
              <a:xfrm>
                <a:off x="0" y="0"/>
                <a:ext cx="1025662" cy="467420"/>
              </a:xfrm>
              <a:custGeom>
                <a:avLst/>
                <a:gdLst/>
                <a:ahLst/>
                <a:cxnLst/>
                <a:rect l="l" t="t" r="r" b="b"/>
                <a:pathLst>
                  <a:path w="1025662" h="467420">
                    <a:moveTo>
                      <a:pt x="0" y="0"/>
                    </a:moveTo>
                    <a:lnTo>
                      <a:pt x="1025662" y="0"/>
                    </a:lnTo>
                    <a:lnTo>
                      <a:pt x="1025662" y="467420"/>
                    </a:lnTo>
                    <a:lnTo>
                      <a:pt x="0" y="467420"/>
                    </a:lnTo>
                    <a:close/>
                  </a:path>
                </a:pathLst>
              </a:custGeom>
              <a:solidFill>
                <a:srgbClr val="545454"/>
              </a:solidFill>
            </p:spPr>
          </p:sp>
        </p:grpSp>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60324" y="933607"/>
              <a:ext cx="840838" cy="840838"/>
            </a:xfrm>
            <a:prstGeom prst="rect">
              <a:avLst/>
            </a:prstGeom>
          </p:spPr>
        </p:pic>
        <p:sp>
          <p:nvSpPr>
            <p:cNvPr id="31" name="TextBox 31"/>
            <p:cNvSpPr txBox="1"/>
            <p:nvPr/>
          </p:nvSpPr>
          <p:spPr>
            <a:xfrm>
              <a:off x="449900" y="227626"/>
              <a:ext cx="3451262" cy="482886"/>
            </a:xfrm>
            <a:prstGeom prst="rect">
              <a:avLst/>
            </a:prstGeom>
          </p:spPr>
          <p:txBody>
            <a:bodyPr lIns="0" tIns="0" rIns="0" bIns="0" rtlCol="0" anchor="t">
              <a:spAutoFit/>
            </a:bodyPr>
            <a:lstStyle/>
            <a:p>
              <a:pPr>
                <a:lnSpc>
                  <a:spcPts val="3006"/>
                </a:lnSpc>
              </a:pPr>
              <a:r>
                <a:rPr lang="en-US" sz="2147" u="sng">
                  <a:solidFill>
                    <a:srgbClr val="FFFFFF"/>
                  </a:solidFill>
                  <a:latin typeface="Poppins Medium Bold"/>
                </a:rPr>
                <a:t>Elgin Braggs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sp>
        <p:nvSpPr>
          <p:cNvPr id="2" name="TextBox 2"/>
          <p:cNvSpPr txBox="1"/>
          <p:nvPr/>
        </p:nvSpPr>
        <p:spPr>
          <a:xfrm>
            <a:off x="4283460" y="3099040"/>
            <a:ext cx="7754702" cy="3768485"/>
          </a:xfrm>
          <a:prstGeom prst="rect">
            <a:avLst/>
          </a:prstGeom>
        </p:spPr>
        <p:txBody>
          <a:bodyPr lIns="0" tIns="0" rIns="0" bIns="0" rtlCol="0" anchor="t">
            <a:spAutoFit/>
          </a:bodyPr>
          <a:lstStyle/>
          <a:p>
            <a:pPr>
              <a:lnSpc>
                <a:spcPts val="14480"/>
              </a:lnSpc>
            </a:pPr>
            <a:r>
              <a:rPr lang="en-US" sz="14928">
                <a:solidFill>
                  <a:srgbClr val="FFFFFF"/>
                </a:solidFill>
                <a:latin typeface="Poppins Medium Bold"/>
              </a:rPr>
              <a:t>THANK</a:t>
            </a:r>
          </a:p>
          <a:p>
            <a:pPr>
              <a:lnSpc>
                <a:spcPts val="14480"/>
              </a:lnSpc>
            </a:pPr>
            <a:r>
              <a:rPr lang="en-US" sz="14928">
                <a:solidFill>
                  <a:srgbClr val="FFFFFF"/>
                </a:solidFill>
                <a:latin typeface="Poppins Medium Bold"/>
              </a:rPr>
              <a:t>YOU</a:t>
            </a:r>
          </a:p>
        </p:txBody>
      </p:sp>
      <p:grpSp>
        <p:nvGrpSpPr>
          <p:cNvPr id="3" name="Group 3"/>
          <p:cNvGrpSpPr>
            <a:grpSpLocks noChangeAspect="1"/>
          </p:cNvGrpSpPr>
          <p:nvPr/>
        </p:nvGrpSpPr>
        <p:grpSpPr>
          <a:xfrm>
            <a:off x="2079902" y="2883950"/>
            <a:ext cx="1355487" cy="1355487"/>
            <a:chOff x="0" y="0"/>
            <a:chExt cx="14400530" cy="14400530"/>
          </a:xfrm>
        </p:grpSpPr>
        <p:sp>
          <p:nvSpPr>
            <p:cNvPr id="4" name="Freeform 4"/>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8D996"/>
            </a:solidFill>
          </p:spPr>
        </p:sp>
      </p:grpSp>
      <p:grpSp>
        <p:nvGrpSpPr>
          <p:cNvPr id="5" name="Group 5"/>
          <p:cNvGrpSpPr>
            <a:grpSpLocks noChangeAspect="1"/>
          </p:cNvGrpSpPr>
          <p:nvPr/>
        </p:nvGrpSpPr>
        <p:grpSpPr>
          <a:xfrm>
            <a:off x="2079902" y="4818781"/>
            <a:ext cx="1355487" cy="1355487"/>
            <a:chOff x="0" y="0"/>
            <a:chExt cx="14400530" cy="14400530"/>
          </a:xfrm>
        </p:grpSpPr>
        <p:sp>
          <p:nvSpPr>
            <p:cNvPr id="6" name="Freeform 6"/>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264FF"/>
            </a:solidFill>
          </p:spPr>
        </p:sp>
      </p:grpSp>
      <p:pic>
        <p:nvPicPr>
          <p:cNvPr id="7" name="Picture 7"/>
          <p:cNvPicPr>
            <a:picLocks noChangeAspect="1"/>
          </p:cNvPicPr>
          <p:nvPr/>
        </p:nvPicPr>
        <p:blipFill>
          <a:blip r:embed="rId2"/>
          <a:srcRect l="2603" t="6062" r="13091" b="6062"/>
          <a:stretch>
            <a:fillRect/>
          </a:stretch>
        </p:blipFill>
        <p:spPr>
          <a:xfrm>
            <a:off x="11926934" y="0"/>
            <a:ext cx="6579351" cy="10287000"/>
          </a:xfrm>
          <a:prstGeom prst="rect">
            <a:avLst/>
          </a:prstGeom>
        </p:spPr>
      </p:pic>
      <p:sp>
        <p:nvSpPr>
          <p:cNvPr id="8" name="TextBox 8"/>
          <p:cNvSpPr txBox="1"/>
          <p:nvPr/>
        </p:nvSpPr>
        <p:spPr>
          <a:xfrm>
            <a:off x="2079902" y="8327565"/>
            <a:ext cx="8782038" cy="355427"/>
          </a:xfrm>
          <a:prstGeom prst="rect">
            <a:avLst/>
          </a:prstGeom>
        </p:spPr>
        <p:txBody>
          <a:bodyPr lIns="0" tIns="0" rIns="0" bIns="0" rtlCol="0" anchor="t">
            <a:spAutoFit/>
          </a:bodyPr>
          <a:lstStyle/>
          <a:p>
            <a:pPr>
              <a:lnSpc>
                <a:spcPts val="2980"/>
              </a:lnSpc>
            </a:pPr>
            <a:r>
              <a:rPr lang="en-US" sz="2129">
                <a:solidFill>
                  <a:srgbClr val="FFFFFF"/>
                </a:solidFill>
                <a:latin typeface="Poppins Light"/>
              </a:rPr>
              <a:t>We'll now open up the floor for any questions </a:t>
            </a:r>
            <a:r>
              <a:rPr lang="en-US" sz="2129">
                <a:solidFill>
                  <a:srgbClr val="FFFFFF"/>
                </a:solidFill>
                <a:latin typeface="Arimo"/>
              </a:rPr>
              <a:t>you may have.</a:t>
            </a:r>
          </a:p>
        </p:txBody>
      </p:sp>
      <p:sp>
        <p:nvSpPr>
          <p:cNvPr id="9" name="TextBox 9"/>
          <p:cNvSpPr txBox="1"/>
          <p:nvPr/>
        </p:nvSpPr>
        <p:spPr>
          <a:xfrm>
            <a:off x="2079902" y="496635"/>
            <a:ext cx="2486289" cy="281786"/>
          </a:xfrm>
          <a:prstGeom prst="rect">
            <a:avLst/>
          </a:prstGeom>
        </p:spPr>
        <p:txBody>
          <a:bodyPr lIns="0" tIns="0" rIns="0" bIns="0" rtlCol="0" anchor="t">
            <a:spAutoFit/>
          </a:bodyPr>
          <a:lstStyle/>
          <a:p>
            <a:pPr>
              <a:lnSpc>
                <a:spcPts val="2318"/>
              </a:lnSpc>
            </a:pPr>
            <a:r>
              <a:rPr lang="en-US" sz="1656">
                <a:solidFill>
                  <a:srgbClr val="FFFFFF"/>
                </a:solidFill>
                <a:latin typeface="Poppins Light"/>
              </a:rPr>
              <a:t>SMU FinTech Bootcamp</a:t>
            </a:r>
          </a:p>
        </p:txBody>
      </p:sp>
      <p:sp>
        <p:nvSpPr>
          <p:cNvPr id="10" name="TextBox 10"/>
          <p:cNvSpPr txBox="1"/>
          <p:nvPr/>
        </p:nvSpPr>
        <p:spPr>
          <a:xfrm>
            <a:off x="6814737" y="496635"/>
            <a:ext cx="3730080" cy="281786"/>
          </a:xfrm>
          <a:prstGeom prst="rect">
            <a:avLst/>
          </a:prstGeom>
        </p:spPr>
        <p:txBody>
          <a:bodyPr lIns="0" tIns="0" rIns="0" bIns="0" rtlCol="0" anchor="t">
            <a:spAutoFit/>
          </a:bodyPr>
          <a:lstStyle/>
          <a:p>
            <a:pPr>
              <a:lnSpc>
                <a:spcPts val="2318"/>
              </a:lnSpc>
            </a:pPr>
            <a:r>
              <a:rPr lang="en-US" sz="1656">
                <a:solidFill>
                  <a:srgbClr val="FFFFFF"/>
                </a:solidFill>
                <a:latin typeface="Poppins Light"/>
              </a:rPr>
              <a:t>Feb. 2022</a:t>
            </a:r>
          </a:p>
        </p:txBody>
      </p:sp>
      <p:sp>
        <p:nvSpPr>
          <p:cNvPr id="11" name="TextBox 11"/>
          <p:cNvSpPr txBox="1"/>
          <p:nvPr/>
        </p:nvSpPr>
        <p:spPr>
          <a:xfrm>
            <a:off x="2079902" y="7825137"/>
            <a:ext cx="8782038" cy="457564"/>
          </a:xfrm>
          <a:prstGeom prst="rect">
            <a:avLst/>
          </a:prstGeom>
        </p:spPr>
        <p:txBody>
          <a:bodyPr lIns="0" tIns="0" rIns="0" bIns="0" rtlCol="0" anchor="t">
            <a:spAutoFit/>
          </a:bodyPr>
          <a:lstStyle/>
          <a:p>
            <a:pPr>
              <a:lnSpc>
                <a:spcPts val="3492"/>
              </a:lnSpc>
            </a:pPr>
            <a:r>
              <a:rPr lang="en-US" sz="3600">
                <a:solidFill>
                  <a:srgbClr val="FFFFFF"/>
                </a:solidFill>
                <a:latin typeface="Poppins Medium Bold"/>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65101" y="3021683"/>
            <a:ext cx="757797" cy="757797"/>
            <a:chOff x="0" y="0"/>
            <a:chExt cx="1010396" cy="1010396"/>
          </a:xfrm>
        </p:grpSpPr>
        <p:grpSp>
          <p:nvGrpSpPr>
            <p:cNvPr id="3" name="Group 3"/>
            <p:cNvGrpSpPr/>
            <p:nvPr/>
          </p:nvGrpSpPr>
          <p:grpSpPr>
            <a:xfrm>
              <a:off x="0" y="0"/>
              <a:ext cx="1010396" cy="1010396"/>
              <a:chOff x="0" y="0"/>
              <a:chExt cx="1913890" cy="1913890"/>
            </a:xfrm>
          </p:grpSpPr>
          <p:sp>
            <p:nvSpPr>
              <p:cNvPr id="4" name="Freeform 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545454"/>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55" y="120101"/>
              <a:ext cx="918887" cy="770195"/>
            </a:xfrm>
            <a:prstGeom prst="rect">
              <a:avLst/>
            </a:prstGeom>
          </p:spPr>
        </p:pic>
      </p:grpSp>
      <p:grpSp>
        <p:nvGrpSpPr>
          <p:cNvPr id="6" name="Group 6"/>
          <p:cNvGrpSpPr/>
          <p:nvPr/>
        </p:nvGrpSpPr>
        <p:grpSpPr>
          <a:xfrm>
            <a:off x="-1" y="0"/>
            <a:ext cx="774349" cy="10287000"/>
            <a:chOff x="0" y="0"/>
            <a:chExt cx="624571" cy="3479800"/>
          </a:xfrm>
        </p:grpSpPr>
        <p:sp>
          <p:nvSpPr>
            <p:cNvPr id="7" name="Freeform 7"/>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8" name="Group 8"/>
          <p:cNvGrpSpPr/>
          <p:nvPr/>
        </p:nvGrpSpPr>
        <p:grpSpPr>
          <a:xfrm>
            <a:off x="254770" y="9644680"/>
            <a:ext cx="264809" cy="26480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254770" y="9201150"/>
            <a:ext cx="264809" cy="26480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2" name="Picture 12"/>
          <p:cNvPicPr>
            <a:picLocks noChangeAspect="1"/>
          </p:cNvPicPr>
          <p:nvPr/>
        </p:nvPicPr>
        <p:blipFill>
          <a:blip r:embed="rId4"/>
          <a:srcRect l="25308" r="25308"/>
          <a:stretch>
            <a:fillRect/>
          </a:stretch>
        </p:blipFill>
        <p:spPr>
          <a:xfrm>
            <a:off x="774349" y="0"/>
            <a:ext cx="6852131" cy="10287000"/>
          </a:xfrm>
          <a:prstGeom prst="rect">
            <a:avLst/>
          </a:prstGeom>
        </p:spPr>
      </p:pic>
      <p:sp>
        <p:nvSpPr>
          <p:cNvPr id="13" name="TextBox 13"/>
          <p:cNvSpPr txBox="1"/>
          <p:nvPr/>
        </p:nvSpPr>
        <p:spPr>
          <a:xfrm>
            <a:off x="9737656" y="3841756"/>
            <a:ext cx="7521644" cy="5014314"/>
          </a:xfrm>
          <a:prstGeom prst="rect">
            <a:avLst/>
          </a:prstGeom>
        </p:spPr>
        <p:txBody>
          <a:bodyPr lIns="0" tIns="0" rIns="0" bIns="0" rtlCol="0" anchor="t">
            <a:spAutoFit/>
          </a:bodyPr>
          <a:lstStyle/>
          <a:p>
            <a:pPr>
              <a:lnSpc>
                <a:spcPts val="2380"/>
              </a:lnSpc>
            </a:pPr>
            <a:r>
              <a:rPr lang="en-US" sz="1700" dirty="0">
                <a:solidFill>
                  <a:srgbClr val="444851"/>
                </a:solidFill>
                <a:latin typeface="Poppins Light"/>
              </a:rPr>
              <a:t>Cathie registered ARK Investment Management LLC (“ARK”) as an investment advisor with the U.S. Securities and Exchange Commission in January 2014. With over 40 years of experience identifying and investing in innovation, Cathie founded ARK to focus solely on disruptive innovation while adding new dimensions to research.</a:t>
            </a:r>
          </a:p>
          <a:p>
            <a:pPr>
              <a:lnSpc>
                <a:spcPts val="2380"/>
              </a:lnSpc>
            </a:pPr>
            <a:endParaRPr lang="en-US" sz="1700" dirty="0">
              <a:solidFill>
                <a:srgbClr val="444851"/>
              </a:solidFill>
              <a:latin typeface="Poppins Light"/>
            </a:endParaRPr>
          </a:p>
          <a:p>
            <a:pPr>
              <a:lnSpc>
                <a:spcPts val="2380"/>
              </a:lnSpc>
            </a:pPr>
            <a:r>
              <a:rPr lang="en-US" sz="1700" dirty="0">
                <a:solidFill>
                  <a:srgbClr val="444851"/>
                </a:solidFill>
                <a:latin typeface="Poppins Light"/>
              </a:rPr>
              <a:t>Prior to ARK, Cathie spent twelve years at </a:t>
            </a:r>
            <a:r>
              <a:rPr lang="en-US" sz="1700" dirty="0" err="1">
                <a:solidFill>
                  <a:srgbClr val="444851"/>
                </a:solidFill>
                <a:latin typeface="Poppins Light"/>
              </a:rPr>
              <a:t>AllianceBernstein</a:t>
            </a:r>
            <a:r>
              <a:rPr lang="en-US" sz="1700" dirty="0">
                <a:solidFill>
                  <a:srgbClr val="444851"/>
                </a:solidFill>
                <a:latin typeface="Poppins Light"/>
              </a:rPr>
              <a:t> as CIO of Global Thematic Strategies where she managed over $5 billion. Cathie joined Alliance Capital from Tupelo Capital Management, a hedge fund she co-founded, which in 2000, managed approximately $800 million in global thematic strategies. Prior to her tenure at Tupelo Capital, she worked for 18 years with Jennison Associates LLC as Chief Economist, Equity Research Analyst, Portfolio Manager, and Director. She started her career in Los Angeles, California at The Capital Group as an Assistant Economist. Cathie received her Bachelor of Science, summa cum laude, in Finance and Economics from the University of Southern California.(</a:t>
            </a:r>
            <a:r>
              <a:rPr lang="en-US" sz="1700" dirty="0" err="1">
                <a:solidFill>
                  <a:srgbClr val="444851"/>
                </a:solidFill>
                <a:latin typeface="Poppins Light"/>
              </a:rPr>
              <a:t>ARKFunds</a:t>
            </a:r>
            <a:r>
              <a:rPr lang="en-US" sz="1700" dirty="0">
                <a:solidFill>
                  <a:srgbClr val="444851"/>
                </a:solidFill>
                <a:latin typeface="Poppins Light"/>
              </a:rPr>
              <a:t>)</a:t>
            </a:r>
          </a:p>
        </p:txBody>
      </p:sp>
      <p:sp>
        <p:nvSpPr>
          <p:cNvPr id="14" name="TextBox 14"/>
          <p:cNvSpPr txBox="1"/>
          <p:nvPr/>
        </p:nvSpPr>
        <p:spPr>
          <a:xfrm>
            <a:off x="8834749" y="1459505"/>
            <a:ext cx="7855112" cy="1309872"/>
          </a:xfrm>
          <a:prstGeom prst="rect">
            <a:avLst/>
          </a:prstGeom>
        </p:spPr>
        <p:txBody>
          <a:bodyPr lIns="0" tIns="0" rIns="0" bIns="0" rtlCol="0" anchor="t">
            <a:spAutoFit/>
          </a:bodyPr>
          <a:lstStyle/>
          <a:p>
            <a:pPr>
              <a:lnSpc>
                <a:spcPts val="10304"/>
              </a:lnSpc>
            </a:pPr>
            <a:r>
              <a:rPr lang="en-US" sz="8807" dirty="0">
                <a:solidFill>
                  <a:srgbClr val="545454"/>
                </a:solidFill>
                <a:latin typeface="Poppins Medium Bold"/>
              </a:rPr>
              <a:t>ARK Invest</a:t>
            </a:r>
          </a:p>
        </p:txBody>
      </p:sp>
      <p:sp>
        <p:nvSpPr>
          <p:cNvPr id="15" name="TextBox 15"/>
          <p:cNvSpPr txBox="1"/>
          <p:nvPr/>
        </p:nvSpPr>
        <p:spPr>
          <a:xfrm>
            <a:off x="9737656" y="3170465"/>
            <a:ext cx="6506641" cy="412608"/>
          </a:xfrm>
          <a:prstGeom prst="rect">
            <a:avLst/>
          </a:prstGeom>
        </p:spPr>
        <p:txBody>
          <a:bodyPr lIns="0" tIns="0" rIns="0" bIns="0" rtlCol="0" anchor="t">
            <a:spAutoFit/>
          </a:bodyPr>
          <a:lstStyle/>
          <a:p>
            <a:pPr>
              <a:lnSpc>
                <a:spcPts val="3354"/>
              </a:lnSpc>
            </a:pPr>
            <a:r>
              <a:rPr lang="en-US" sz="2395" dirty="0">
                <a:solidFill>
                  <a:srgbClr val="444851"/>
                </a:solidFill>
                <a:latin typeface="Poppins Medium"/>
              </a:rPr>
              <a:t>A Brief Story About The Company</a:t>
            </a:r>
          </a:p>
        </p:txBody>
      </p:sp>
      <p:sp>
        <p:nvSpPr>
          <p:cNvPr id="16" name="TextBox 16"/>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l="32122" r="32122"/>
          <a:stretch>
            <a:fillRect/>
          </a:stretch>
        </p:blipFill>
        <p:spPr>
          <a:xfrm>
            <a:off x="13225189" y="-15180"/>
            <a:ext cx="5525290" cy="10302180"/>
          </a:xfrm>
          <a:prstGeom prst="rect">
            <a:avLst/>
          </a:prstGeom>
        </p:spPr>
      </p:pic>
      <p:sp>
        <p:nvSpPr>
          <p:cNvPr id="9" name="TextBox 9"/>
          <p:cNvSpPr txBox="1"/>
          <p:nvPr/>
        </p:nvSpPr>
        <p:spPr>
          <a:xfrm>
            <a:off x="3011564" y="1495939"/>
            <a:ext cx="7818286" cy="1202269"/>
          </a:xfrm>
          <a:prstGeom prst="rect">
            <a:avLst/>
          </a:prstGeom>
        </p:spPr>
        <p:txBody>
          <a:bodyPr lIns="0" tIns="0" rIns="0" bIns="0" rtlCol="0" anchor="t">
            <a:spAutoFit/>
          </a:bodyPr>
          <a:lstStyle/>
          <a:p>
            <a:pPr>
              <a:lnSpc>
                <a:spcPts val="9425"/>
              </a:lnSpc>
            </a:pPr>
            <a:r>
              <a:rPr lang="en-US" sz="8056" dirty="0">
                <a:solidFill>
                  <a:srgbClr val="545454"/>
                </a:solidFill>
                <a:latin typeface="Poppins Medium Bold"/>
              </a:rPr>
              <a:t>The Vision</a:t>
            </a:r>
          </a:p>
        </p:txBody>
      </p:sp>
      <p:sp>
        <p:nvSpPr>
          <p:cNvPr id="10" name="TextBox 10"/>
          <p:cNvSpPr txBox="1"/>
          <p:nvPr/>
        </p:nvSpPr>
        <p:spPr>
          <a:xfrm>
            <a:off x="1988625" y="3286379"/>
            <a:ext cx="11049050" cy="3666618"/>
          </a:xfrm>
          <a:prstGeom prst="rect">
            <a:avLst/>
          </a:prstGeom>
        </p:spPr>
        <p:txBody>
          <a:bodyPr lIns="0" tIns="0" rIns="0" bIns="0" rtlCol="0" anchor="t">
            <a:spAutoFit/>
          </a:bodyPr>
          <a:lstStyle/>
          <a:p>
            <a:pPr>
              <a:lnSpc>
                <a:spcPts val="3231"/>
              </a:lnSpc>
            </a:pPr>
            <a:r>
              <a:rPr lang="en-US" sz="2308" dirty="0">
                <a:solidFill>
                  <a:srgbClr val="444851"/>
                </a:solidFill>
                <a:latin typeface="Poppins Light"/>
              </a:rPr>
              <a:t>This project is a quantitative analysis of 5 of the 6 ARK ETFs. Our goal is to see how much investment potential these ETFs have based on key risk-management metrics: the daily returns, standard deviations, Sharpe ratios, and betas. </a:t>
            </a:r>
          </a:p>
          <a:p>
            <a:pPr>
              <a:lnSpc>
                <a:spcPts val="3231"/>
              </a:lnSpc>
            </a:pPr>
            <a:endParaRPr lang="en-US" sz="2308" dirty="0">
              <a:solidFill>
                <a:srgbClr val="444851"/>
              </a:solidFill>
              <a:latin typeface="Poppins Light"/>
            </a:endParaRPr>
          </a:p>
          <a:p>
            <a:pPr>
              <a:lnSpc>
                <a:spcPts val="3231"/>
              </a:lnSpc>
              <a:spcBef>
                <a:spcPct val="0"/>
              </a:spcBef>
            </a:pPr>
            <a:r>
              <a:rPr lang="en-US" sz="2308" dirty="0">
                <a:solidFill>
                  <a:srgbClr val="444851"/>
                </a:solidFill>
                <a:latin typeface="Poppins Light"/>
              </a:rPr>
              <a:t>We will be working on a </a:t>
            </a:r>
            <a:r>
              <a:rPr lang="en-US" sz="2308" dirty="0" err="1">
                <a:solidFill>
                  <a:srgbClr val="444851"/>
                </a:solidFill>
                <a:latin typeface="Poppins Light"/>
              </a:rPr>
              <a:t>Jupyter</a:t>
            </a:r>
            <a:r>
              <a:rPr lang="en-US" sz="2308" dirty="0">
                <a:solidFill>
                  <a:srgbClr val="444851"/>
                </a:solidFill>
                <a:latin typeface="Poppins Light"/>
              </a:rPr>
              <a:t> Notebook and visualizing all of our data using </a:t>
            </a:r>
            <a:r>
              <a:rPr lang="en-US" sz="2308" dirty="0" err="1">
                <a:solidFill>
                  <a:srgbClr val="444851"/>
                </a:solidFill>
                <a:latin typeface="Poppins Light"/>
              </a:rPr>
              <a:t>hvplot</a:t>
            </a:r>
            <a:r>
              <a:rPr lang="en-US" sz="2308" dirty="0">
                <a:solidFill>
                  <a:srgbClr val="444851"/>
                </a:solidFill>
                <a:latin typeface="Poppins Light"/>
              </a:rPr>
              <a:t> to create interactive visualizations as well as running an MC Simulation at the end to forecast the returns of these ETFs over the next 30 years.</a:t>
            </a:r>
          </a:p>
        </p:txBody>
      </p:sp>
      <p:grpSp>
        <p:nvGrpSpPr>
          <p:cNvPr id="11" name="Group 11"/>
          <p:cNvGrpSpPr>
            <a:grpSpLocks noChangeAspect="1"/>
          </p:cNvGrpSpPr>
          <p:nvPr/>
        </p:nvGrpSpPr>
        <p:grpSpPr>
          <a:xfrm>
            <a:off x="1988625" y="1627681"/>
            <a:ext cx="756507" cy="756507"/>
            <a:chOff x="0" y="0"/>
            <a:chExt cx="14400530" cy="14400530"/>
          </a:xfrm>
        </p:grpSpPr>
        <p:sp>
          <p:nvSpPr>
            <p:cNvPr id="12" name="Freeform 12"/>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8D996"/>
            </a:solidFill>
          </p:spPr>
        </p:sp>
      </p:grpSp>
      <p:sp>
        <p:nvSpPr>
          <p:cNvPr id="13" name="TextBox 13"/>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l="19495" r="19495"/>
          <a:stretch>
            <a:fillRect/>
          </a:stretch>
        </p:blipFill>
        <p:spPr>
          <a:xfrm>
            <a:off x="774349" y="9525"/>
            <a:ext cx="4587816" cy="5013231"/>
          </a:xfrm>
          <a:prstGeom prst="rect">
            <a:avLst/>
          </a:prstGeom>
        </p:spPr>
      </p:pic>
      <p:pic>
        <p:nvPicPr>
          <p:cNvPr id="9" name="Picture 9"/>
          <p:cNvPicPr>
            <a:picLocks noChangeAspect="1"/>
          </p:cNvPicPr>
          <p:nvPr/>
        </p:nvPicPr>
        <p:blipFill>
          <a:blip r:embed="rId3"/>
          <a:srcRect l="20993" r="20993"/>
          <a:stretch>
            <a:fillRect/>
          </a:stretch>
        </p:blipFill>
        <p:spPr>
          <a:xfrm>
            <a:off x="774349" y="5013231"/>
            <a:ext cx="4587816" cy="5273769"/>
          </a:xfrm>
          <a:prstGeom prst="rect">
            <a:avLst/>
          </a:prstGeom>
        </p:spPr>
      </p:pic>
      <p:grpSp>
        <p:nvGrpSpPr>
          <p:cNvPr id="10" name="Group 10"/>
          <p:cNvGrpSpPr/>
          <p:nvPr/>
        </p:nvGrpSpPr>
        <p:grpSpPr>
          <a:xfrm>
            <a:off x="6266422" y="2365563"/>
            <a:ext cx="6016625" cy="1261506"/>
            <a:chOff x="0" y="0"/>
            <a:chExt cx="8022167" cy="1682009"/>
          </a:xfrm>
        </p:grpSpPr>
        <p:grpSp>
          <p:nvGrpSpPr>
            <p:cNvPr id="11" name="Group 11"/>
            <p:cNvGrpSpPr/>
            <p:nvPr/>
          </p:nvGrpSpPr>
          <p:grpSpPr>
            <a:xfrm>
              <a:off x="0" y="0"/>
              <a:ext cx="830192" cy="830192"/>
              <a:chOff x="0" y="0"/>
              <a:chExt cx="1913890" cy="1913890"/>
            </a:xfrm>
          </p:grpSpPr>
          <p:sp>
            <p:nvSpPr>
              <p:cNvPr id="12" name="Freeform 1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8D996"/>
              </a:solidFill>
            </p:spPr>
          </p:sp>
        </p:grpSp>
        <p:sp>
          <p:nvSpPr>
            <p:cNvPr id="13" name="TextBox 13"/>
            <p:cNvSpPr txBox="1"/>
            <p:nvPr/>
          </p:nvSpPr>
          <p:spPr>
            <a:xfrm>
              <a:off x="415096" y="1042007"/>
              <a:ext cx="5582997" cy="640001"/>
            </a:xfrm>
            <a:prstGeom prst="rect">
              <a:avLst/>
            </a:prstGeom>
          </p:spPr>
          <p:txBody>
            <a:bodyPr lIns="0" tIns="0" rIns="0" bIns="0" rtlCol="0" anchor="t">
              <a:spAutoFit/>
            </a:bodyPr>
            <a:lstStyle/>
            <a:p>
              <a:pPr marL="311926" lvl="1" indent="-155963">
                <a:lnSpc>
                  <a:spcPts val="2022"/>
                </a:lnSpc>
                <a:buFont typeface="Arial"/>
                <a:buChar char="•"/>
              </a:pPr>
              <a:r>
                <a:rPr lang="en-US" sz="1444">
                  <a:solidFill>
                    <a:srgbClr val="444851"/>
                  </a:solidFill>
                  <a:latin typeface="Poppins Light"/>
                </a:rPr>
                <a:t>Do any of the four fund portfolios outperform the S&amp;P 500 Index?</a:t>
              </a:r>
            </a:p>
          </p:txBody>
        </p:sp>
        <p:sp>
          <p:nvSpPr>
            <p:cNvPr id="14" name="TextBox 14"/>
            <p:cNvSpPr txBox="1"/>
            <p:nvPr/>
          </p:nvSpPr>
          <p:spPr>
            <a:xfrm>
              <a:off x="929836" y="100558"/>
              <a:ext cx="7092331" cy="524820"/>
            </a:xfrm>
            <a:prstGeom prst="rect">
              <a:avLst/>
            </a:prstGeom>
          </p:spPr>
          <p:txBody>
            <a:bodyPr lIns="0" tIns="0" rIns="0" bIns="0" rtlCol="0" anchor="t">
              <a:spAutoFit/>
            </a:bodyPr>
            <a:lstStyle/>
            <a:p>
              <a:pPr>
                <a:lnSpc>
                  <a:spcPts val="3147"/>
                </a:lnSpc>
              </a:pPr>
              <a:r>
                <a:rPr lang="en-US" sz="2690">
                  <a:solidFill>
                    <a:srgbClr val="545454"/>
                  </a:solidFill>
                  <a:latin typeface="Poppins Medium Bold"/>
                </a:rPr>
                <a:t>Analyze the Performance</a:t>
              </a:r>
            </a:p>
          </p:txBody>
        </p:sp>
        <p:sp>
          <p:nvSpPr>
            <p:cNvPr id="15" name="TextBox 15"/>
            <p:cNvSpPr txBox="1"/>
            <p:nvPr/>
          </p:nvSpPr>
          <p:spPr>
            <a:xfrm>
              <a:off x="187123" y="152024"/>
              <a:ext cx="1041801" cy="521157"/>
            </a:xfrm>
            <a:prstGeom prst="rect">
              <a:avLst/>
            </a:prstGeom>
          </p:spPr>
          <p:txBody>
            <a:bodyPr lIns="0" tIns="0" rIns="0" bIns="0" rtlCol="0" anchor="t">
              <a:spAutoFit/>
            </a:bodyPr>
            <a:lstStyle/>
            <a:p>
              <a:pPr>
                <a:lnSpc>
                  <a:spcPts val="3030"/>
                </a:lnSpc>
              </a:pPr>
              <a:r>
                <a:rPr lang="en-US" sz="2589">
                  <a:solidFill>
                    <a:srgbClr val="555555"/>
                  </a:solidFill>
                  <a:latin typeface="Poppins Medium Bold"/>
                </a:rPr>
                <a:t>01</a:t>
              </a:r>
            </a:p>
          </p:txBody>
        </p:sp>
      </p:grpSp>
      <p:grpSp>
        <p:nvGrpSpPr>
          <p:cNvPr id="16" name="Group 16"/>
          <p:cNvGrpSpPr/>
          <p:nvPr/>
        </p:nvGrpSpPr>
        <p:grpSpPr>
          <a:xfrm>
            <a:off x="6266422" y="4172116"/>
            <a:ext cx="5265696" cy="1942767"/>
            <a:chOff x="0" y="0"/>
            <a:chExt cx="7020928" cy="2590356"/>
          </a:xfrm>
        </p:grpSpPr>
        <p:grpSp>
          <p:nvGrpSpPr>
            <p:cNvPr id="17" name="Group 17"/>
            <p:cNvGrpSpPr/>
            <p:nvPr/>
          </p:nvGrpSpPr>
          <p:grpSpPr>
            <a:xfrm>
              <a:off x="0" y="0"/>
              <a:ext cx="830192" cy="830192"/>
              <a:chOff x="0" y="0"/>
              <a:chExt cx="1913890" cy="1913890"/>
            </a:xfrm>
          </p:grpSpPr>
          <p:sp>
            <p:nvSpPr>
              <p:cNvPr id="18" name="Freeform 1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8D996"/>
              </a:solidFill>
            </p:spPr>
          </p:sp>
        </p:grpSp>
        <p:sp>
          <p:nvSpPr>
            <p:cNvPr id="19" name="TextBox 19"/>
            <p:cNvSpPr txBox="1"/>
            <p:nvPr/>
          </p:nvSpPr>
          <p:spPr>
            <a:xfrm>
              <a:off x="355362" y="959821"/>
              <a:ext cx="5686964" cy="1630535"/>
            </a:xfrm>
            <a:prstGeom prst="rect">
              <a:avLst/>
            </a:prstGeom>
          </p:spPr>
          <p:txBody>
            <a:bodyPr lIns="0" tIns="0" rIns="0" bIns="0" rtlCol="0" anchor="t">
              <a:spAutoFit/>
            </a:bodyPr>
            <a:lstStyle/>
            <a:p>
              <a:pPr marL="311926" lvl="1" indent="-155963">
                <a:lnSpc>
                  <a:spcPts val="2022"/>
                </a:lnSpc>
                <a:buFont typeface="Arial"/>
                <a:buChar char="•"/>
              </a:pPr>
              <a:r>
                <a:rPr lang="en-US" sz="1444">
                  <a:solidFill>
                    <a:srgbClr val="444851"/>
                  </a:solidFill>
                  <a:latin typeface="Poppins Light"/>
                </a:rPr>
                <a:t>Which fund was the most volatile(with the greatest spread)?</a:t>
              </a:r>
            </a:p>
            <a:p>
              <a:pPr>
                <a:lnSpc>
                  <a:spcPts val="2022"/>
                </a:lnSpc>
              </a:pPr>
              <a:endParaRPr lang="en-US" sz="1444">
                <a:solidFill>
                  <a:srgbClr val="444851"/>
                </a:solidFill>
                <a:latin typeface="Poppins Light"/>
              </a:endParaRPr>
            </a:p>
            <a:p>
              <a:pPr marL="311926" lvl="1" indent="-155963">
                <a:lnSpc>
                  <a:spcPts val="2022"/>
                </a:lnSpc>
                <a:buFont typeface="Arial"/>
                <a:buChar char="•"/>
              </a:pPr>
              <a:r>
                <a:rPr lang="en-US" sz="1444">
                  <a:solidFill>
                    <a:srgbClr val="444851"/>
                  </a:solidFill>
                  <a:latin typeface="Poppins Light"/>
                </a:rPr>
                <a:t>Which was the least volatile (with the smallest spread)?</a:t>
              </a:r>
            </a:p>
          </p:txBody>
        </p:sp>
        <p:sp>
          <p:nvSpPr>
            <p:cNvPr id="20" name="TextBox 20"/>
            <p:cNvSpPr txBox="1"/>
            <p:nvPr/>
          </p:nvSpPr>
          <p:spPr>
            <a:xfrm>
              <a:off x="975934" y="100558"/>
              <a:ext cx="6044993" cy="524820"/>
            </a:xfrm>
            <a:prstGeom prst="rect">
              <a:avLst/>
            </a:prstGeom>
          </p:spPr>
          <p:txBody>
            <a:bodyPr lIns="0" tIns="0" rIns="0" bIns="0" rtlCol="0" anchor="t">
              <a:spAutoFit/>
            </a:bodyPr>
            <a:lstStyle/>
            <a:p>
              <a:pPr>
                <a:lnSpc>
                  <a:spcPts val="3147"/>
                </a:lnSpc>
              </a:pPr>
              <a:r>
                <a:rPr lang="en-US" sz="2690">
                  <a:solidFill>
                    <a:srgbClr val="545454"/>
                  </a:solidFill>
                  <a:latin typeface="Poppins Medium Bold"/>
                </a:rPr>
                <a:t>Analyze the Volatility</a:t>
              </a:r>
            </a:p>
          </p:txBody>
        </p:sp>
        <p:sp>
          <p:nvSpPr>
            <p:cNvPr id="21" name="TextBox 21"/>
            <p:cNvSpPr txBox="1"/>
            <p:nvPr/>
          </p:nvSpPr>
          <p:spPr>
            <a:xfrm>
              <a:off x="139327" y="152024"/>
              <a:ext cx="1089597" cy="521157"/>
            </a:xfrm>
            <a:prstGeom prst="rect">
              <a:avLst/>
            </a:prstGeom>
          </p:spPr>
          <p:txBody>
            <a:bodyPr lIns="0" tIns="0" rIns="0" bIns="0" rtlCol="0" anchor="t">
              <a:spAutoFit/>
            </a:bodyPr>
            <a:lstStyle/>
            <a:p>
              <a:pPr>
                <a:lnSpc>
                  <a:spcPts val="3030"/>
                </a:lnSpc>
              </a:pPr>
              <a:r>
                <a:rPr lang="en-US" sz="2589">
                  <a:solidFill>
                    <a:srgbClr val="545454"/>
                  </a:solidFill>
                  <a:latin typeface="Poppins Medium Bold"/>
                </a:rPr>
                <a:t>02</a:t>
              </a:r>
            </a:p>
          </p:txBody>
        </p:sp>
      </p:grpSp>
      <p:grpSp>
        <p:nvGrpSpPr>
          <p:cNvPr id="22" name="Group 22"/>
          <p:cNvGrpSpPr/>
          <p:nvPr/>
        </p:nvGrpSpPr>
        <p:grpSpPr>
          <a:xfrm>
            <a:off x="6189884" y="6604690"/>
            <a:ext cx="6169702" cy="3039990"/>
            <a:chOff x="0" y="0"/>
            <a:chExt cx="8226269" cy="4053320"/>
          </a:xfrm>
        </p:grpSpPr>
        <p:grpSp>
          <p:nvGrpSpPr>
            <p:cNvPr id="23" name="Group 23"/>
            <p:cNvGrpSpPr/>
            <p:nvPr/>
          </p:nvGrpSpPr>
          <p:grpSpPr>
            <a:xfrm>
              <a:off x="0" y="0"/>
              <a:ext cx="830192" cy="830192"/>
              <a:chOff x="0" y="0"/>
              <a:chExt cx="1913890" cy="1913890"/>
            </a:xfrm>
          </p:grpSpPr>
          <p:sp>
            <p:nvSpPr>
              <p:cNvPr id="24" name="Freeform 2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8D996"/>
              </a:solidFill>
            </p:spPr>
          </p:sp>
        </p:grpSp>
        <p:sp>
          <p:nvSpPr>
            <p:cNvPr id="25" name="TextBox 25"/>
            <p:cNvSpPr txBox="1"/>
            <p:nvPr/>
          </p:nvSpPr>
          <p:spPr>
            <a:xfrm>
              <a:off x="415096" y="1102073"/>
              <a:ext cx="5582997" cy="2951247"/>
            </a:xfrm>
            <a:prstGeom prst="rect">
              <a:avLst/>
            </a:prstGeom>
          </p:spPr>
          <p:txBody>
            <a:bodyPr lIns="0" tIns="0" rIns="0" bIns="0" rtlCol="0" anchor="t">
              <a:spAutoFit/>
            </a:bodyPr>
            <a:lstStyle/>
            <a:p>
              <a:pPr marL="311926" lvl="1" indent="-155963">
                <a:lnSpc>
                  <a:spcPts val="2022"/>
                </a:lnSpc>
                <a:buFont typeface="Arial"/>
                <a:buChar char="•"/>
              </a:pPr>
              <a:r>
                <a:rPr lang="en-US" sz="1444">
                  <a:solidFill>
                    <a:srgbClr val="444851"/>
                  </a:solidFill>
                  <a:latin typeface="Poppins Light"/>
                </a:rPr>
                <a:t>Which portfolios pose more risk than the S&amp;P 500?</a:t>
              </a:r>
            </a:p>
            <a:p>
              <a:pPr>
                <a:lnSpc>
                  <a:spcPts val="2022"/>
                </a:lnSpc>
              </a:pPr>
              <a:endParaRPr lang="en-US" sz="1444">
                <a:solidFill>
                  <a:srgbClr val="444851"/>
                </a:solidFill>
                <a:latin typeface="Poppins Light"/>
              </a:endParaRPr>
            </a:p>
            <a:p>
              <a:pPr marL="311926" lvl="1" indent="-155963">
                <a:lnSpc>
                  <a:spcPts val="2022"/>
                </a:lnSpc>
                <a:buFont typeface="Arial"/>
                <a:buChar char="•"/>
              </a:pPr>
              <a:r>
                <a:rPr lang="en-US" sz="1444">
                  <a:solidFill>
                    <a:srgbClr val="444851"/>
                  </a:solidFill>
                  <a:latin typeface="Poppins Light"/>
                </a:rPr>
                <a:t>D</a:t>
              </a:r>
              <a:r>
                <a:rPr lang="en-US" sz="1444">
                  <a:solidFill>
                    <a:srgbClr val="444851"/>
                  </a:solidFill>
                  <a:latin typeface="Arimo"/>
                </a:rPr>
                <a:t>oes the risk of each portfolio increase at the same time that the risk of the S&amp;P 500 increases?</a:t>
              </a:r>
            </a:p>
            <a:p>
              <a:pPr>
                <a:lnSpc>
                  <a:spcPts val="2022"/>
                </a:lnSpc>
              </a:pPr>
              <a:endParaRPr lang="en-US" sz="1444">
                <a:solidFill>
                  <a:srgbClr val="444851"/>
                </a:solidFill>
                <a:latin typeface="Arimo"/>
              </a:endParaRPr>
            </a:p>
            <a:p>
              <a:pPr marL="311926" lvl="1" indent="-155963">
                <a:lnSpc>
                  <a:spcPts val="2022"/>
                </a:lnSpc>
                <a:buFont typeface="Arial"/>
                <a:buChar char="•"/>
              </a:pPr>
              <a:r>
                <a:rPr lang="en-US" sz="1444">
                  <a:solidFill>
                    <a:srgbClr val="444851"/>
                  </a:solidFill>
                  <a:latin typeface="Poppins Light"/>
                </a:rPr>
                <a:t>W</a:t>
              </a:r>
              <a:r>
                <a:rPr lang="en-US" sz="1444">
                  <a:solidFill>
                    <a:srgbClr val="444851"/>
                  </a:solidFill>
                  <a:latin typeface="Arimo"/>
                </a:rPr>
                <a:t>hich portfolio poses the most risk? Does this change over time?</a:t>
              </a:r>
            </a:p>
          </p:txBody>
        </p:sp>
        <p:sp>
          <p:nvSpPr>
            <p:cNvPr id="26" name="TextBox 26"/>
            <p:cNvSpPr txBox="1"/>
            <p:nvPr/>
          </p:nvSpPr>
          <p:spPr>
            <a:xfrm>
              <a:off x="975934" y="100558"/>
              <a:ext cx="7250335" cy="524820"/>
            </a:xfrm>
            <a:prstGeom prst="rect">
              <a:avLst/>
            </a:prstGeom>
          </p:spPr>
          <p:txBody>
            <a:bodyPr lIns="0" tIns="0" rIns="0" bIns="0" rtlCol="0" anchor="t">
              <a:spAutoFit/>
            </a:bodyPr>
            <a:lstStyle/>
            <a:p>
              <a:pPr>
                <a:lnSpc>
                  <a:spcPts val="3147"/>
                </a:lnSpc>
              </a:pPr>
              <a:r>
                <a:rPr lang="en-US" sz="2690">
                  <a:solidFill>
                    <a:srgbClr val="545454"/>
                  </a:solidFill>
                  <a:latin typeface="Poppins Medium Bold"/>
                </a:rPr>
                <a:t>Analyze the</a:t>
              </a:r>
              <a:r>
                <a:rPr lang="en-US" sz="2690">
                  <a:solidFill>
                    <a:srgbClr val="545454"/>
                  </a:solidFill>
                  <a:latin typeface="Arimo Bold"/>
                </a:rPr>
                <a:t> Risk</a:t>
              </a:r>
            </a:p>
          </p:txBody>
        </p:sp>
        <p:sp>
          <p:nvSpPr>
            <p:cNvPr id="27" name="TextBox 27"/>
            <p:cNvSpPr txBox="1"/>
            <p:nvPr/>
          </p:nvSpPr>
          <p:spPr>
            <a:xfrm>
              <a:off x="127389" y="152024"/>
              <a:ext cx="1089597" cy="521157"/>
            </a:xfrm>
            <a:prstGeom prst="rect">
              <a:avLst/>
            </a:prstGeom>
          </p:spPr>
          <p:txBody>
            <a:bodyPr lIns="0" tIns="0" rIns="0" bIns="0" rtlCol="0" anchor="t">
              <a:spAutoFit/>
            </a:bodyPr>
            <a:lstStyle/>
            <a:p>
              <a:pPr>
                <a:lnSpc>
                  <a:spcPts val="3030"/>
                </a:lnSpc>
              </a:pPr>
              <a:r>
                <a:rPr lang="en-US" sz="2589">
                  <a:solidFill>
                    <a:srgbClr val="545454"/>
                  </a:solidFill>
                  <a:latin typeface="Poppins Medium Bold"/>
                </a:rPr>
                <a:t>03</a:t>
              </a:r>
            </a:p>
          </p:txBody>
        </p:sp>
      </p:grpSp>
      <p:grpSp>
        <p:nvGrpSpPr>
          <p:cNvPr id="28" name="Group 28"/>
          <p:cNvGrpSpPr/>
          <p:nvPr/>
        </p:nvGrpSpPr>
        <p:grpSpPr>
          <a:xfrm>
            <a:off x="12195800" y="2386689"/>
            <a:ext cx="4427249" cy="1219253"/>
            <a:chOff x="0" y="0"/>
            <a:chExt cx="5902999" cy="1625671"/>
          </a:xfrm>
        </p:grpSpPr>
        <p:grpSp>
          <p:nvGrpSpPr>
            <p:cNvPr id="29" name="Group 29"/>
            <p:cNvGrpSpPr/>
            <p:nvPr/>
          </p:nvGrpSpPr>
          <p:grpSpPr>
            <a:xfrm>
              <a:off x="0" y="0"/>
              <a:ext cx="830192" cy="830192"/>
              <a:chOff x="0" y="0"/>
              <a:chExt cx="1913890" cy="1913890"/>
            </a:xfrm>
          </p:grpSpPr>
          <p:sp>
            <p:nvSpPr>
              <p:cNvPr id="30" name="Freeform 3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8D996"/>
              </a:solidFill>
            </p:spPr>
          </p:sp>
        </p:grpSp>
        <p:sp>
          <p:nvSpPr>
            <p:cNvPr id="31" name="TextBox 31"/>
            <p:cNvSpPr txBox="1"/>
            <p:nvPr/>
          </p:nvSpPr>
          <p:spPr>
            <a:xfrm>
              <a:off x="136127" y="985670"/>
              <a:ext cx="5766872" cy="640001"/>
            </a:xfrm>
            <a:prstGeom prst="rect">
              <a:avLst/>
            </a:prstGeom>
          </p:spPr>
          <p:txBody>
            <a:bodyPr lIns="0" tIns="0" rIns="0" bIns="0" rtlCol="0" anchor="t">
              <a:spAutoFit/>
            </a:bodyPr>
            <a:lstStyle/>
            <a:p>
              <a:pPr marL="311926" lvl="1" indent="-155963">
                <a:lnSpc>
                  <a:spcPts val="2022"/>
                </a:lnSpc>
                <a:buFont typeface="Arial"/>
                <a:buChar char="•"/>
              </a:pPr>
              <a:r>
                <a:rPr lang="en-US" sz="1444">
                  <a:solidFill>
                    <a:srgbClr val="444851"/>
                  </a:solidFill>
                  <a:latin typeface="Poppins Light"/>
                </a:rPr>
                <a:t>Which of the four portfolios offers the best risk-return profile? Which offers the worst?</a:t>
              </a:r>
            </a:p>
          </p:txBody>
        </p:sp>
        <p:sp>
          <p:nvSpPr>
            <p:cNvPr id="32" name="TextBox 32"/>
            <p:cNvSpPr txBox="1"/>
            <p:nvPr/>
          </p:nvSpPr>
          <p:spPr>
            <a:xfrm>
              <a:off x="951680" y="100558"/>
              <a:ext cx="4951319" cy="524820"/>
            </a:xfrm>
            <a:prstGeom prst="rect">
              <a:avLst/>
            </a:prstGeom>
          </p:spPr>
          <p:txBody>
            <a:bodyPr lIns="0" tIns="0" rIns="0" bIns="0" rtlCol="0" anchor="t">
              <a:spAutoFit/>
            </a:bodyPr>
            <a:lstStyle/>
            <a:p>
              <a:pPr>
                <a:lnSpc>
                  <a:spcPts val="3147"/>
                </a:lnSpc>
              </a:pPr>
              <a:r>
                <a:rPr lang="en-US" sz="2690">
                  <a:solidFill>
                    <a:srgbClr val="545454"/>
                  </a:solidFill>
                  <a:latin typeface="Poppins Medium Bold"/>
                </a:rPr>
                <a:t>Analyze</a:t>
              </a:r>
              <a:r>
                <a:rPr lang="en-US" sz="2690">
                  <a:solidFill>
                    <a:srgbClr val="545454"/>
                  </a:solidFill>
                  <a:latin typeface="Arimo Bold"/>
                </a:rPr>
                <a:t> Risk-Return</a:t>
              </a:r>
            </a:p>
          </p:txBody>
        </p:sp>
        <p:sp>
          <p:nvSpPr>
            <p:cNvPr id="33" name="TextBox 33"/>
            <p:cNvSpPr txBox="1"/>
            <p:nvPr/>
          </p:nvSpPr>
          <p:spPr>
            <a:xfrm>
              <a:off x="127389" y="152024"/>
              <a:ext cx="1089597" cy="521157"/>
            </a:xfrm>
            <a:prstGeom prst="rect">
              <a:avLst/>
            </a:prstGeom>
          </p:spPr>
          <p:txBody>
            <a:bodyPr lIns="0" tIns="0" rIns="0" bIns="0" rtlCol="0" anchor="t">
              <a:spAutoFit/>
            </a:bodyPr>
            <a:lstStyle/>
            <a:p>
              <a:pPr>
                <a:lnSpc>
                  <a:spcPts val="3030"/>
                </a:lnSpc>
              </a:pPr>
              <a:r>
                <a:rPr lang="en-US" sz="2589">
                  <a:solidFill>
                    <a:srgbClr val="545454"/>
                  </a:solidFill>
                  <a:latin typeface="Poppins Medium Bold"/>
                </a:rPr>
                <a:t>04</a:t>
              </a:r>
            </a:p>
          </p:txBody>
        </p:sp>
      </p:grpSp>
      <p:grpSp>
        <p:nvGrpSpPr>
          <p:cNvPr id="34" name="Group 34"/>
          <p:cNvGrpSpPr/>
          <p:nvPr/>
        </p:nvGrpSpPr>
        <p:grpSpPr>
          <a:xfrm>
            <a:off x="12195800" y="4172116"/>
            <a:ext cx="5310061" cy="2442102"/>
            <a:chOff x="0" y="0"/>
            <a:chExt cx="7080081" cy="3256136"/>
          </a:xfrm>
        </p:grpSpPr>
        <p:grpSp>
          <p:nvGrpSpPr>
            <p:cNvPr id="35" name="Group 35"/>
            <p:cNvGrpSpPr/>
            <p:nvPr/>
          </p:nvGrpSpPr>
          <p:grpSpPr>
            <a:xfrm>
              <a:off x="0" y="0"/>
              <a:ext cx="830192" cy="830192"/>
              <a:chOff x="0" y="0"/>
              <a:chExt cx="1913890" cy="1913890"/>
            </a:xfrm>
          </p:grpSpPr>
          <p:sp>
            <p:nvSpPr>
              <p:cNvPr id="36" name="Freeform 3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8D996"/>
              </a:solidFill>
            </p:spPr>
          </p:sp>
        </p:grpSp>
        <p:sp>
          <p:nvSpPr>
            <p:cNvPr id="37" name="TextBox 37"/>
            <p:cNvSpPr txBox="1"/>
            <p:nvPr/>
          </p:nvSpPr>
          <p:spPr>
            <a:xfrm>
              <a:off x="415096" y="965244"/>
              <a:ext cx="5582997" cy="2290891"/>
            </a:xfrm>
            <a:prstGeom prst="rect">
              <a:avLst/>
            </a:prstGeom>
          </p:spPr>
          <p:txBody>
            <a:bodyPr lIns="0" tIns="0" rIns="0" bIns="0" rtlCol="0" anchor="t">
              <a:spAutoFit/>
            </a:bodyPr>
            <a:lstStyle/>
            <a:p>
              <a:pPr marL="311926" lvl="1" indent="-155963">
                <a:lnSpc>
                  <a:spcPts val="2022"/>
                </a:lnSpc>
                <a:buFont typeface="Arial"/>
                <a:buChar char="•"/>
              </a:pPr>
              <a:r>
                <a:rPr lang="en-US" sz="1444">
                  <a:solidFill>
                    <a:srgbClr val="444851"/>
                  </a:solidFill>
                  <a:latin typeface="Poppins Light"/>
                </a:rPr>
                <a:t>Which of the two portfolios seem more sensitive to movements in the S&amp;P 500?</a:t>
              </a:r>
            </a:p>
            <a:p>
              <a:pPr>
                <a:lnSpc>
                  <a:spcPts val="2022"/>
                </a:lnSpc>
              </a:pPr>
              <a:endParaRPr lang="en-US" sz="1444">
                <a:solidFill>
                  <a:srgbClr val="444851"/>
                </a:solidFill>
                <a:latin typeface="Poppins Light"/>
              </a:endParaRPr>
            </a:p>
            <a:p>
              <a:pPr marL="311926" lvl="1" indent="-155963">
                <a:lnSpc>
                  <a:spcPts val="2022"/>
                </a:lnSpc>
                <a:buFont typeface="Arial"/>
                <a:buChar char="•"/>
              </a:pPr>
              <a:r>
                <a:rPr lang="en-US" sz="1444">
                  <a:solidFill>
                    <a:srgbClr val="444851"/>
                  </a:solidFill>
                  <a:latin typeface="Arimo"/>
                </a:rPr>
                <a:t>Which of the two portfolios do you recommend for inclusion in your firm’s suite of fund offerings?</a:t>
              </a:r>
            </a:p>
            <a:p>
              <a:pPr>
                <a:lnSpc>
                  <a:spcPts val="2022"/>
                </a:lnSpc>
              </a:pPr>
              <a:endParaRPr lang="en-US" sz="1444">
                <a:solidFill>
                  <a:srgbClr val="444851"/>
                </a:solidFill>
                <a:latin typeface="Arimo"/>
              </a:endParaRPr>
            </a:p>
          </p:txBody>
        </p:sp>
        <p:sp>
          <p:nvSpPr>
            <p:cNvPr id="38" name="TextBox 38"/>
            <p:cNvSpPr txBox="1"/>
            <p:nvPr/>
          </p:nvSpPr>
          <p:spPr>
            <a:xfrm>
              <a:off x="957581" y="100558"/>
              <a:ext cx="6122500" cy="524820"/>
            </a:xfrm>
            <a:prstGeom prst="rect">
              <a:avLst/>
            </a:prstGeom>
          </p:spPr>
          <p:txBody>
            <a:bodyPr lIns="0" tIns="0" rIns="0" bIns="0" rtlCol="0" anchor="t">
              <a:spAutoFit/>
            </a:bodyPr>
            <a:lstStyle/>
            <a:p>
              <a:pPr>
                <a:lnSpc>
                  <a:spcPts val="3147"/>
                </a:lnSpc>
              </a:pPr>
              <a:r>
                <a:rPr lang="en-US" sz="2690">
                  <a:solidFill>
                    <a:srgbClr val="545454"/>
                  </a:solidFill>
                  <a:latin typeface="Poppins Medium Bold"/>
                </a:rPr>
                <a:t>DiversifyThe Portfolio</a:t>
              </a:r>
            </a:p>
          </p:txBody>
        </p:sp>
        <p:sp>
          <p:nvSpPr>
            <p:cNvPr id="39" name="TextBox 39"/>
            <p:cNvSpPr txBox="1"/>
            <p:nvPr/>
          </p:nvSpPr>
          <p:spPr>
            <a:xfrm>
              <a:off x="127389" y="152024"/>
              <a:ext cx="1089597" cy="521157"/>
            </a:xfrm>
            <a:prstGeom prst="rect">
              <a:avLst/>
            </a:prstGeom>
          </p:spPr>
          <p:txBody>
            <a:bodyPr lIns="0" tIns="0" rIns="0" bIns="0" rtlCol="0" anchor="t">
              <a:spAutoFit/>
            </a:bodyPr>
            <a:lstStyle/>
            <a:p>
              <a:pPr>
                <a:lnSpc>
                  <a:spcPts val="3030"/>
                </a:lnSpc>
              </a:pPr>
              <a:r>
                <a:rPr lang="en-US" sz="2589">
                  <a:solidFill>
                    <a:srgbClr val="545454"/>
                  </a:solidFill>
                  <a:latin typeface="Poppins Medium Bold"/>
                </a:rPr>
                <a:t>05</a:t>
              </a:r>
            </a:p>
          </p:txBody>
        </p:sp>
      </p:grpSp>
      <p:sp>
        <p:nvSpPr>
          <p:cNvPr id="40" name="TextBox 40"/>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
        <p:nvSpPr>
          <p:cNvPr id="41" name="TextBox 41"/>
          <p:cNvSpPr txBox="1"/>
          <p:nvPr/>
        </p:nvSpPr>
        <p:spPr>
          <a:xfrm>
            <a:off x="6189884" y="600968"/>
            <a:ext cx="7831797" cy="1469451"/>
          </a:xfrm>
          <a:prstGeom prst="rect">
            <a:avLst/>
          </a:prstGeom>
        </p:spPr>
        <p:txBody>
          <a:bodyPr lIns="0" tIns="0" rIns="0" bIns="0" rtlCol="0" anchor="t">
            <a:spAutoFit/>
          </a:bodyPr>
          <a:lstStyle/>
          <a:p>
            <a:pPr>
              <a:lnSpc>
                <a:spcPts val="11927"/>
              </a:lnSpc>
            </a:pPr>
            <a:r>
              <a:rPr lang="en-US" sz="8519">
                <a:solidFill>
                  <a:srgbClr val="545454"/>
                </a:solidFill>
                <a:latin typeface="Poppins Medium Bold"/>
              </a:rPr>
              <a:t>Key Factors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l="24285" r="24285"/>
          <a:stretch>
            <a:fillRect/>
          </a:stretch>
        </p:blipFill>
        <p:spPr>
          <a:xfrm>
            <a:off x="774348" y="0"/>
            <a:ext cx="17589851" cy="10331758"/>
          </a:xfrm>
          <a:prstGeom prst="rect">
            <a:avLst/>
          </a:prstGeom>
        </p:spPr>
      </p:pic>
      <p:grpSp>
        <p:nvGrpSpPr>
          <p:cNvPr id="9" name="Group 9"/>
          <p:cNvGrpSpPr/>
          <p:nvPr/>
        </p:nvGrpSpPr>
        <p:grpSpPr>
          <a:xfrm>
            <a:off x="1109824" y="1305314"/>
            <a:ext cx="16842700" cy="7676371"/>
            <a:chOff x="0" y="0"/>
            <a:chExt cx="5697407" cy="2596698"/>
          </a:xfrm>
        </p:grpSpPr>
        <p:sp>
          <p:nvSpPr>
            <p:cNvPr id="10" name="Freeform 10"/>
            <p:cNvSpPr/>
            <p:nvPr/>
          </p:nvSpPr>
          <p:spPr>
            <a:xfrm>
              <a:off x="0" y="0"/>
              <a:ext cx="5697407" cy="2596698"/>
            </a:xfrm>
            <a:custGeom>
              <a:avLst/>
              <a:gdLst/>
              <a:ahLst/>
              <a:cxnLst/>
              <a:rect l="l" t="t" r="r" b="b"/>
              <a:pathLst>
                <a:path w="5697407" h="2596698">
                  <a:moveTo>
                    <a:pt x="0" y="0"/>
                  </a:moveTo>
                  <a:lnTo>
                    <a:pt x="5697407" y="0"/>
                  </a:lnTo>
                  <a:lnTo>
                    <a:pt x="5697407" y="2596698"/>
                  </a:lnTo>
                  <a:lnTo>
                    <a:pt x="0" y="2596698"/>
                  </a:lnTo>
                  <a:close/>
                </a:path>
              </a:pathLst>
            </a:custGeom>
            <a:solidFill>
              <a:srgbClr val="FFFFFF"/>
            </a:solidFill>
          </p:spPr>
        </p:sp>
      </p:grpSp>
      <p:sp>
        <p:nvSpPr>
          <p:cNvPr id="11" name="TextBox 11"/>
          <p:cNvSpPr txBox="1"/>
          <p:nvPr/>
        </p:nvSpPr>
        <p:spPr>
          <a:xfrm>
            <a:off x="4494759" y="5775855"/>
            <a:ext cx="10072832" cy="405699"/>
          </a:xfrm>
          <a:prstGeom prst="rect">
            <a:avLst/>
          </a:prstGeom>
        </p:spPr>
        <p:txBody>
          <a:bodyPr lIns="0" tIns="0" rIns="0" bIns="0" rtlCol="0" anchor="t">
            <a:spAutoFit/>
          </a:bodyPr>
          <a:lstStyle/>
          <a:p>
            <a:pPr algn="ctr">
              <a:lnSpc>
                <a:spcPts val="3359"/>
              </a:lnSpc>
              <a:spcBef>
                <a:spcPct val="0"/>
              </a:spcBef>
            </a:pPr>
            <a:r>
              <a:rPr lang="en-US" sz="2400">
                <a:solidFill>
                  <a:srgbClr val="444851"/>
                </a:solidFill>
                <a:latin typeface="Poppins Light"/>
              </a:rPr>
              <a:t>Do any of the four fund portfolios outperform the S&amp;P 500 Index?</a:t>
            </a:r>
          </a:p>
        </p:txBody>
      </p:sp>
      <p:sp>
        <p:nvSpPr>
          <p:cNvPr id="12" name="TextBox 12"/>
          <p:cNvSpPr txBox="1"/>
          <p:nvPr/>
        </p:nvSpPr>
        <p:spPr>
          <a:xfrm>
            <a:off x="5676258" y="2561613"/>
            <a:ext cx="7709833" cy="2974214"/>
          </a:xfrm>
          <a:prstGeom prst="rect">
            <a:avLst/>
          </a:prstGeom>
        </p:spPr>
        <p:txBody>
          <a:bodyPr lIns="0" tIns="0" rIns="0" bIns="0" rtlCol="0" anchor="t">
            <a:spAutoFit/>
          </a:bodyPr>
          <a:lstStyle/>
          <a:p>
            <a:pPr algn="ctr">
              <a:lnSpc>
                <a:spcPts val="11934"/>
              </a:lnSpc>
            </a:pPr>
            <a:r>
              <a:rPr lang="en-US" sz="8524">
                <a:solidFill>
                  <a:srgbClr val="545454"/>
                </a:solidFill>
                <a:latin typeface="Poppins Medium Bold"/>
              </a:rPr>
              <a:t>Analyze the Performance</a:t>
            </a:r>
          </a:p>
        </p:txBody>
      </p:sp>
      <p:sp>
        <p:nvSpPr>
          <p:cNvPr id="13" name="TextBox 13"/>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a:hlinkClick r:id="rId2"/>
          </p:cNvPr>
          <p:cNvPicPr>
            <a:picLocks noChangeAspect="1"/>
          </p:cNvPicPr>
          <p:nvPr/>
        </p:nvPicPr>
        <p:blipFill>
          <a:blip r:embed="rId3"/>
          <a:srcRect/>
          <a:stretch>
            <a:fillRect/>
          </a:stretch>
        </p:blipFill>
        <p:spPr>
          <a:xfrm>
            <a:off x="2786064" y="2221495"/>
            <a:ext cx="12715873" cy="7112060"/>
          </a:xfrm>
          <a:prstGeom prst="rect">
            <a:avLst/>
          </a:prstGeom>
        </p:spPr>
      </p:pic>
      <p:sp>
        <p:nvSpPr>
          <p:cNvPr id="9" name="TextBox 9"/>
          <p:cNvSpPr txBox="1"/>
          <p:nvPr/>
        </p:nvSpPr>
        <p:spPr>
          <a:xfrm>
            <a:off x="1028700" y="1152525"/>
            <a:ext cx="10536660" cy="810565"/>
          </a:xfrm>
          <a:prstGeom prst="rect">
            <a:avLst/>
          </a:prstGeom>
        </p:spPr>
        <p:txBody>
          <a:bodyPr lIns="0" tIns="0" rIns="0" bIns="0" rtlCol="0" anchor="t">
            <a:spAutoFit/>
          </a:bodyPr>
          <a:lstStyle/>
          <a:p>
            <a:pPr>
              <a:lnSpc>
                <a:spcPts val="6046"/>
              </a:lnSpc>
            </a:pPr>
            <a:r>
              <a:rPr lang="en-US" sz="6170">
                <a:solidFill>
                  <a:srgbClr val="545454"/>
                </a:solidFill>
                <a:latin typeface="Poppins Medium Bold"/>
              </a:rPr>
              <a:t>Analyze the Performance</a:t>
            </a:r>
          </a:p>
        </p:txBody>
      </p:sp>
      <p:sp>
        <p:nvSpPr>
          <p:cNvPr id="10" name="TextBox 10"/>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a:stretch>
            <a:fillRect/>
          </a:stretch>
        </p:blipFill>
        <p:spPr>
          <a:xfrm>
            <a:off x="6742831" y="2555817"/>
            <a:ext cx="10926794" cy="6189004"/>
          </a:xfrm>
          <a:prstGeom prst="rect">
            <a:avLst/>
          </a:prstGeom>
        </p:spPr>
      </p:pic>
      <p:sp>
        <p:nvSpPr>
          <p:cNvPr id="9" name="TextBox 9"/>
          <p:cNvSpPr txBox="1"/>
          <p:nvPr/>
        </p:nvSpPr>
        <p:spPr>
          <a:xfrm>
            <a:off x="1028700" y="1152525"/>
            <a:ext cx="10536660" cy="810565"/>
          </a:xfrm>
          <a:prstGeom prst="rect">
            <a:avLst/>
          </a:prstGeom>
        </p:spPr>
        <p:txBody>
          <a:bodyPr lIns="0" tIns="0" rIns="0" bIns="0" rtlCol="0" anchor="t">
            <a:spAutoFit/>
          </a:bodyPr>
          <a:lstStyle/>
          <a:p>
            <a:pPr>
              <a:lnSpc>
                <a:spcPts val="6046"/>
              </a:lnSpc>
            </a:pPr>
            <a:r>
              <a:rPr lang="en-US" sz="6170">
                <a:solidFill>
                  <a:srgbClr val="545454"/>
                </a:solidFill>
                <a:latin typeface="Poppins Medium Bold"/>
              </a:rPr>
              <a:t>Performance Overview</a:t>
            </a:r>
          </a:p>
        </p:txBody>
      </p:sp>
      <p:sp>
        <p:nvSpPr>
          <p:cNvPr id="10" name="TextBox 10"/>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
        <p:nvSpPr>
          <p:cNvPr id="11" name="TextBox 11"/>
          <p:cNvSpPr txBox="1"/>
          <p:nvPr/>
        </p:nvSpPr>
        <p:spPr>
          <a:xfrm>
            <a:off x="1028700" y="4508929"/>
            <a:ext cx="4938264" cy="630792"/>
          </a:xfrm>
          <a:prstGeom prst="rect">
            <a:avLst/>
          </a:prstGeom>
        </p:spPr>
        <p:txBody>
          <a:bodyPr lIns="0" tIns="0" rIns="0" bIns="0" rtlCol="0" anchor="t">
            <a:spAutoFit/>
          </a:bodyPr>
          <a:lstStyle/>
          <a:p>
            <a:pPr>
              <a:lnSpc>
                <a:spcPts val="2562"/>
              </a:lnSpc>
            </a:pPr>
            <a:r>
              <a:rPr lang="en-US" sz="1830">
                <a:solidFill>
                  <a:srgbClr val="444851"/>
                </a:solidFill>
                <a:latin typeface="Poppins Light"/>
              </a:rPr>
              <a:t>Do any of the four fund portfolios outperform the S&amp;P 500 Index?</a:t>
            </a:r>
          </a:p>
        </p:txBody>
      </p:sp>
      <p:sp>
        <p:nvSpPr>
          <p:cNvPr id="12" name="TextBox 12"/>
          <p:cNvSpPr txBox="1"/>
          <p:nvPr/>
        </p:nvSpPr>
        <p:spPr>
          <a:xfrm>
            <a:off x="1028700" y="5283213"/>
            <a:ext cx="5714131" cy="1470395"/>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All five ETFs outperformed SPY starting from April 2020, they all peaked in January 2021, and in January 2022 they're all back to the SPY level.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774349" cy="10287000"/>
            <a:chOff x="0" y="0"/>
            <a:chExt cx="624571" cy="3479800"/>
          </a:xfrm>
        </p:grpSpPr>
        <p:sp>
          <p:nvSpPr>
            <p:cNvPr id="3" name="Freeform 3"/>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4" name="Group 4"/>
          <p:cNvGrpSpPr/>
          <p:nvPr/>
        </p:nvGrpSpPr>
        <p:grpSpPr>
          <a:xfrm>
            <a:off x="254770" y="9644680"/>
            <a:ext cx="264809" cy="2648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54770" y="9201150"/>
            <a:ext cx="264809" cy="264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8" name="Picture 8"/>
          <p:cNvPicPr>
            <a:picLocks noChangeAspect="1"/>
          </p:cNvPicPr>
          <p:nvPr/>
        </p:nvPicPr>
        <p:blipFill>
          <a:blip r:embed="rId2"/>
          <a:srcRect l="170" t="18187" r="170"/>
          <a:stretch>
            <a:fillRect/>
          </a:stretch>
        </p:blipFill>
        <p:spPr>
          <a:xfrm>
            <a:off x="9675994" y="2829701"/>
            <a:ext cx="10021540" cy="4627598"/>
          </a:xfrm>
          <a:prstGeom prst="rect">
            <a:avLst/>
          </a:prstGeom>
        </p:spPr>
      </p:pic>
      <p:sp>
        <p:nvSpPr>
          <p:cNvPr id="9" name="TextBox 9"/>
          <p:cNvSpPr txBox="1"/>
          <p:nvPr/>
        </p:nvSpPr>
        <p:spPr>
          <a:xfrm>
            <a:off x="1829870" y="1530353"/>
            <a:ext cx="7426625" cy="2983860"/>
          </a:xfrm>
          <a:prstGeom prst="rect">
            <a:avLst/>
          </a:prstGeom>
        </p:spPr>
        <p:txBody>
          <a:bodyPr lIns="0" tIns="0" rIns="0" bIns="0" rtlCol="0" anchor="t">
            <a:spAutoFit/>
          </a:bodyPr>
          <a:lstStyle/>
          <a:p>
            <a:pPr>
              <a:lnSpc>
                <a:spcPts val="11927"/>
              </a:lnSpc>
            </a:pPr>
            <a:r>
              <a:rPr lang="en-US" sz="8519">
                <a:solidFill>
                  <a:srgbClr val="545454"/>
                </a:solidFill>
                <a:latin typeface="Poppins Medium Bold"/>
              </a:rPr>
              <a:t>Analyze the</a:t>
            </a:r>
          </a:p>
          <a:p>
            <a:pPr>
              <a:lnSpc>
                <a:spcPts val="11927"/>
              </a:lnSpc>
            </a:pPr>
            <a:r>
              <a:rPr lang="en-US" sz="8519">
                <a:solidFill>
                  <a:srgbClr val="545454"/>
                </a:solidFill>
                <a:latin typeface="Poppins Medium Bold"/>
              </a:rPr>
              <a:t>Volatility</a:t>
            </a:r>
          </a:p>
        </p:txBody>
      </p:sp>
      <p:sp>
        <p:nvSpPr>
          <p:cNvPr id="10" name="TextBox 10"/>
          <p:cNvSpPr txBox="1"/>
          <p:nvPr/>
        </p:nvSpPr>
        <p:spPr>
          <a:xfrm>
            <a:off x="1829870" y="4877555"/>
            <a:ext cx="6843197" cy="1998073"/>
          </a:xfrm>
          <a:prstGeom prst="rect">
            <a:avLst/>
          </a:prstGeom>
        </p:spPr>
        <p:txBody>
          <a:bodyPr lIns="0" tIns="0" rIns="0" bIns="0" rtlCol="0" anchor="t">
            <a:spAutoFit/>
          </a:bodyPr>
          <a:lstStyle/>
          <a:p>
            <a:pPr>
              <a:lnSpc>
                <a:spcPts val="3207"/>
              </a:lnSpc>
            </a:pPr>
            <a:r>
              <a:rPr lang="en-US" sz="2290">
                <a:solidFill>
                  <a:srgbClr val="444851"/>
                </a:solidFill>
                <a:latin typeface="Poppins Light"/>
              </a:rPr>
              <a:t>Which fund was the most volatile </a:t>
            </a:r>
          </a:p>
          <a:p>
            <a:pPr>
              <a:lnSpc>
                <a:spcPts val="3207"/>
              </a:lnSpc>
            </a:pPr>
            <a:r>
              <a:rPr lang="en-US" sz="2290">
                <a:solidFill>
                  <a:srgbClr val="444851"/>
                </a:solidFill>
                <a:latin typeface="Poppins Light"/>
              </a:rPr>
              <a:t>(with the greatest spread)?</a:t>
            </a:r>
          </a:p>
          <a:p>
            <a:pPr>
              <a:lnSpc>
                <a:spcPts val="3207"/>
              </a:lnSpc>
            </a:pPr>
            <a:endParaRPr lang="en-US" sz="2290">
              <a:solidFill>
                <a:srgbClr val="444851"/>
              </a:solidFill>
              <a:latin typeface="Poppins Light"/>
            </a:endParaRPr>
          </a:p>
          <a:p>
            <a:pPr>
              <a:lnSpc>
                <a:spcPts val="3207"/>
              </a:lnSpc>
            </a:pPr>
            <a:r>
              <a:rPr lang="en-US" sz="2290">
                <a:solidFill>
                  <a:srgbClr val="444851"/>
                </a:solidFill>
                <a:latin typeface="Poppins Light"/>
              </a:rPr>
              <a:t>Which was the least volatile </a:t>
            </a:r>
          </a:p>
          <a:p>
            <a:pPr>
              <a:lnSpc>
                <a:spcPts val="3207"/>
              </a:lnSpc>
            </a:pPr>
            <a:r>
              <a:rPr lang="en-US" sz="2290">
                <a:solidFill>
                  <a:srgbClr val="444851"/>
                </a:solidFill>
                <a:latin typeface="Poppins Light"/>
              </a:rPr>
              <a:t>(with the smallest spread)?</a:t>
            </a:r>
          </a:p>
        </p:txBody>
      </p:sp>
      <p:sp>
        <p:nvSpPr>
          <p:cNvPr id="11" name="TextBox 11"/>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04875"/>
            <a:ext cx="9565232" cy="2157755"/>
          </a:xfrm>
          <a:prstGeom prst="rect">
            <a:avLst/>
          </a:prstGeom>
        </p:spPr>
        <p:txBody>
          <a:bodyPr lIns="0" tIns="0" rIns="0" bIns="0" rtlCol="0" anchor="t">
            <a:spAutoFit/>
          </a:bodyPr>
          <a:lstStyle/>
          <a:p>
            <a:pPr>
              <a:lnSpc>
                <a:spcPts val="8643"/>
              </a:lnSpc>
            </a:pPr>
            <a:r>
              <a:rPr lang="en-US" sz="6174">
                <a:solidFill>
                  <a:srgbClr val="545454"/>
                </a:solidFill>
                <a:latin typeface="Poppins Medium Bold"/>
              </a:rPr>
              <a:t>Analyze the </a:t>
            </a:r>
            <a:r>
              <a:rPr lang="en-US" sz="6174">
                <a:solidFill>
                  <a:srgbClr val="545454"/>
                </a:solidFill>
                <a:latin typeface="Arimo Bold"/>
              </a:rPr>
              <a:t>Volatility</a:t>
            </a:r>
          </a:p>
          <a:p>
            <a:pPr>
              <a:lnSpc>
                <a:spcPts val="8643"/>
              </a:lnSpc>
            </a:pPr>
            <a:endParaRPr lang="en-US" sz="6174">
              <a:solidFill>
                <a:srgbClr val="545454"/>
              </a:solidFill>
              <a:latin typeface="Arimo Bold"/>
            </a:endParaRPr>
          </a:p>
        </p:txBody>
      </p:sp>
      <p:grpSp>
        <p:nvGrpSpPr>
          <p:cNvPr id="3" name="Group 3"/>
          <p:cNvGrpSpPr/>
          <p:nvPr/>
        </p:nvGrpSpPr>
        <p:grpSpPr>
          <a:xfrm>
            <a:off x="-1" y="0"/>
            <a:ext cx="774349" cy="10287000"/>
            <a:chOff x="0" y="0"/>
            <a:chExt cx="624571" cy="3479800"/>
          </a:xfrm>
        </p:grpSpPr>
        <p:sp>
          <p:nvSpPr>
            <p:cNvPr id="4" name="Freeform 4"/>
            <p:cNvSpPr/>
            <p:nvPr/>
          </p:nvSpPr>
          <p:spPr>
            <a:xfrm>
              <a:off x="0" y="0"/>
              <a:ext cx="624571" cy="3479800"/>
            </a:xfrm>
            <a:custGeom>
              <a:avLst/>
              <a:gdLst/>
              <a:ahLst/>
              <a:cxnLst/>
              <a:rect l="l" t="t" r="r" b="b"/>
              <a:pathLst>
                <a:path w="624571" h="3479800">
                  <a:moveTo>
                    <a:pt x="0" y="0"/>
                  </a:moveTo>
                  <a:lnTo>
                    <a:pt x="624571" y="0"/>
                  </a:lnTo>
                  <a:lnTo>
                    <a:pt x="624571" y="3479800"/>
                  </a:lnTo>
                  <a:lnTo>
                    <a:pt x="0" y="3479800"/>
                  </a:lnTo>
                  <a:close/>
                </a:path>
              </a:pathLst>
            </a:custGeom>
            <a:solidFill>
              <a:srgbClr val="8264FF"/>
            </a:solidFill>
          </p:spPr>
        </p:sp>
      </p:grpSp>
      <p:grpSp>
        <p:nvGrpSpPr>
          <p:cNvPr id="5" name="Group 5"/>
          <p:cNvGrpSpPr/>
          <p:nvPr/>
        </p:nvGrpSpPr>
        <p:grpSpPr>
          <a:xfrm>
            <a:off x="254770" y="9644680"/>
            <a:ext cx="264809" cy="26480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7" name="Group 7"/>
          <p:cNvGrpSpPr/>
          <p:nvPr/>
        </p:nvGrpSpPr>
        <p:grpSpPr>
          <a:xfrm>
            <a:off x="254770" y="9201150"/>
            <a:ext cx="264809" cy="2648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9" name="Picture 9">
            <a:hlinkClick r:id="rId2"/>
          </p:cNvPr>
          <p:cNvPicPr>
            <a:picLocks noChangeAspect="1"/>
          </p:cNvPicPr>
          <p:nvPr/>
        </p:nvPicPr>
        <p:blipFill>
          <a:blip r:embed="rId3"/>
          <a:srcRect/>
          <a:stretch>
            <a:fillRect/>
          </a:stretch>
        </p:blipFill>
        <p:spPr>
          <a:xfrm>
            <a:off x="1028700" y="2355462"/>
            <a:ext cx="9949053" cy="6447431"/>
          </a:xfrm>
          <a:prstGeom prst="rect">
            <a:avLst/>
          </a:prstGeom>
        </p:spPr>
      </p:pic>
      <p:sp>
        <p:nvSpPr>
          <p:cNvPr id="10" name="TextBox 10"/>
          <p:cNvSpPr txBox="1"/>
          <p:nvPr/>
        </p:nvSpPr>
        <p:spPr>
          <a:xfrm rot="-5406092">
            <a:off x="-819448" y="972992"/>
            <a:ext cx="2364907" cy="419578"/>
          </a:xfrm>
          <a:prstGeom prst="rect">
            <a:avLst/>
          </a:prstGeom>
        </p:spPr>
        <p:txBody>
          <a:bodyPr lIns="0" tIns="0" rIns="0" bIns="0" rtlCol="0" anchor="t">
            <a:spAutoFit/>
          </a:bodyPr>
          <a:lstStyle/>
          <a:p>
            <a:pPr>
              <a:lnSpc>
                <a:spcPts val="3538"/>
              </a:lnSpc>
            </a:pPr>
            <a:r>
              <a:rPr lang="en-US" sz="2527">
                <a:solidFill>
                  <a:srgbClr val="FFFFFF"/>
                </a:solidFill>
                <a:latin typeface="Poppins Medium"/>
              </a:rPr>
              <a:t>ARK INVEST</a:t>
            </a:r>
          </a:p>
        </p:txBody>
      </p:sp>
      <p:sp>
        <p:nvSpPr>
          <p:cNvPr id="11" name="TextBox 11"/>
          <p:cNvSpPr txBox="1"/>
          <p:nvPr/>
        </p:nvSpPr>
        <p:spPr>
          <a:xfrm>
            <a:off x="11561712" y="3306919"/>
            <a:ext cx="4938264" cy="630792"/>
          </a:xfrm>
          <a:prstGeom prst="rect">
            <a:avLst/>
          </a:prstGeom>
        </p:spPr>
        <p:txBody>
          <a:bodyPr lIns="0" tIns="0" rIns="0" bIns="0" rtlCol="0" anchor="t">
            <a:spAutoFit/>
          </a:bodyPr>
          <a:lstStyle/>
          <a:p>
            <a:pPr>
              <a:lnSpc>
                <a:spcPts val="2562"/>
              </a:lnSpc>
            </a:pPr>
            <a:r>
              <a:rPr lang="en-US" sz="1830">
                <a:solidFill>
                  <a:srgbClr val="444851"/>
                </a:solidFill>
                <a:latin typeface="Poppins Light"/>
              </a:rPr>
              <a:t>Which portfolios pose more risk than the S&amp;P 500?</a:t>
            </a:r>
          </a:p>
        </p:txBody>
      </p:sp>
      <p:sp>
        <p:nvSpPr>
          <p:cNvPr id="12" name="TextBox 12"/>
          <p:cNvSpPr txBox="1"/>
          <p:nvPr/>
        </p:nvSpPr>
        <p:spPr>
          <a:xfrm>
            <a:off x="11545169" y="4091579"/>
            <a:ext cx="5714131" cy="727578"/>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BARKK fund was the most volatile</a:t>
            </a:r>
          </a:p>
          <a:p>
            <a:pPr>
              <a:lnSpc>
                <a:spcPts val="2940"/>
              </a:lnSpc>
            </a:pPr>
            <a:r>
              <a:rPr lang="en-US" sz="2100">
                <a:solidFill>
                  <a:srgbClr val="2E2E2E"/>
                </a:solidFill>
                <a:latin typeface="Poppins Medium Bold"/>
              </a:rPr>
              <a:t>(with the greatest spread).</a:t>
            </a:r>
          </a:p>
        </p:txBody>
      </p:sp>
      <p:sp>
        <p:nvSpPr>
          <p:cNvPr id="13" name="TextBox 13"/>
          <p:cNvSpPr txBox="1"/>
          <p:nvPr/>
        </p:nvSpPr>
        <p:spPr>
          <a:xfrm>
            <a:off x="11545169" y="5152466"/>
            <a:ext cx="4938264" cy="950385"/>
          </a:xfrm>
          <a:prstGeom prst="rect">
            <a:avLst/>
          </a:prstGeom>
        </p:spPr>
        <p:txBody>
          <a:bodyPr lIns="0" tIns="0" rIns="0" bIns="0" rtlCol="0" anchor="t">
            <a:spAutoFit/>
          </a:bodyPr>
          <a:lstStyle/>
          <a:p>
            <a:pPr>
              <a:lnSpc>
                <a:spcPts val="2562"/>
              </a:lnSpc>
            </a:pPr>
            <a:r>
              <a:rPr lang="en-US" sz="1830">
                <a:solidFill>
                  <a:srgbClr val="444851"/>
                </a:solidFill>
                <a:latin typeface="Poppins Light"/>
              </a:rPr>
              <a:t>Does the risk of each portfolio increase at the same time that the risk of the S&amp;P 500 increases?</a:t>
            </a:r>
          </a:p>
        </p:txBody>
      </p:sp>
      <p:sp>
        <p:nvSpPr>
          <p:cNvPr id="14" name="TextBox 14"/>
          <p:cNvSpPr txBox="1"/>
          <p:nvPr/>
        </p:nvSpPr>
        <p:spPr>
          <a:xfrm>
            <a:off x="11545169" y="6214403"/>
            <a:ext cx="5714131" cy="727578"/>
          </a:xfrm>
          <a:prstGeom prst="rect">
            <a:avLst/>
          </a:prstGeom>
        </p:spPr>
        <p:txBody>
          <a:bodyPr lIns="0" tIns="0" rIns="0" bIns="0" rtlCol="0" anchor="t">
            <a:spAutoFit/>
          </a:bodyPr>
          <a:lstStyle/>
          <a:p>
            <a:pPr>
              <a:lnSpc>
                <a:spcPts val="2940"/>
              </a:lnSpc>
            </a:pPr>
            <a:r>
              <a:rPr lang="en-US" sz="2100">
                <a:solidFill>
                  <a:srgbClr val="2E2E2E"/>
                </a:solidFill>
                <a:latin typeface="Poppins Medium Bold"/>
              </a:rPr>
              <a:t>ARKQ fund was the least volatile</a:t>
            </a:r>
          </a:p>
          <a:p>
            <a:pPr>
              <a:lnSpc>
                <a:spcPts val="2940"/>
              </a:lnSpc>
            </a:pPr>
            <a:r>
              <a:rPr lang="en-US" sz="2100">
                <a:solidFill>
                  <a:srgbClr val="2E2E2E"/>
                </a:solidFill>
                <a:latin typeface="Poppins Medium Bold"/>
              </a:rPr>
              <a:t>(with the smallest spread).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917</Words>
  <Application>Microsoft Macintosh PowerPoint</Application>
  <PresentationFormat>Custom</PresentationFormat>
  <Paragraphs>117</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Arimo Bold</vt:lpstr>
      <vt:lpstr>Montserrat</vt:lpstr>
      <vt:lpstr>Montserrat Semi-Bold Bold</vt:lpstr>
      <vt:lpstr>Arimo</vt:lpstr>
      <vt:lpstr>Poppins Medium Bold</vt:lpstr>
      <vt:lpstr>Poppins Medium</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ARK INVEST PRESENTATION</dc:title>
  <cp:lastModifiedBy>Elgin Jr.</cp:lastModifiedBy>
  <cp:revision>2</cp:revision>
  <dcterms:created xsi:type="dcterms:W3CDTF">2006-08-16T00:00:00Z</dcterms:created>
  <dcterms:modified xsi:type="dcterms:W3CDTF">2022-02-22T21:08:48Z</dcterms:modified>
  <dc:identifier>DAE4n-tehFA</dc:identifier>
</cp:coreProperties>
</file>